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8"/>
  </p:notesMasterIdLst>
  <p:sldIdLst>
    <p:sldId id="296" r:id="rId3"/>
    <p:sldId id="760" r:id="rId4"/>
    <p:sldId id="618" r:id="rId5"/>
    <p:sldId id="638" r:id="rId6"/>
    <p:sldId id="729" r:id="rId7"/>
    <p:sldId id="926" r:id="rId8"/>
    <p:sldId id="756" r:id="rId9"/>
    <p:sldId id="858" r:id="rId10"/>
    <p:sldId id="891" r:id="rId11"/>
    <p:sldId id="892" r:id="rId12"/>
    <p:sldId id="864" r:id="rId13"/>
    <p:sldId id="778" r:id="rId14"/>
    <p:sldId id="796" r:id="rId15"/>
    <p:sldId id="837" r:id="rId16"/>
    <p:sldId id="838" r:id="rId17"/>
    <p:sldId id="893" r:id="rId18"/>
    <p:sldId id="894" r:id="rId19"/>
    <p:sldId id="895" r:id="rId20"/>
    <p:sldId id="917" r:id="rId21"/>
    <p:sldId id="918" r:id="rId22"/>
    <p:sldId id="919" r:id="rId23"/>
    <p:sldId id="920" r:id="rId24"/>
    <p:sldId id="921" r:id="rId25"/>
    <p:sldId id="922" r:id="rId26"/>
    <p:sldId id="923" r:id="rId27"/>
    <p:sldId id="924" r:id="rId28"/>
    <p:sldId id="885" r:id="rId29"/>
    <p:sldId id="935" r:id="rId30"/>
    <p:sldId id="886" r:id="rId31"/>
    <p:sldId id="913" r:id="rId32"/>
    <p:sldId id="914" r:id="rId33"/>
    <p:sldId id="927" r:id="rId34"/>
    <p:sldId id="930" r:id="rId35"/>
    <p:sldId id="361" r:id="rId36"/>
    <p:sldId id="408" r:id="rId37"/>
    <p:sldId id="936" r:id="rId38"/>
    <p:sldId id="937" r:id="rId39"/>
    <p:sldId id="934" r:id="rId40"/>
    <p:sldId id="929" r:id="rId41"/>
    <p:sldId id="896" r:id="rId42"/>
    <p:sldId id="916" r:id="rId43"/>
    <p:sldId id="899" r:id="rId44"/>
    <p:sldId id="897" r:id="rId45"/>
    <p:sldId id="898" r:id="rId46"/>
    <p:sldId id="900" r:id="rId47"/>
    <p:sldId id="872" r:id="rId48"/>
    <p:sldId id="725" r:id="rId49"/>
    <p:sldId id="847" r:id="rId50"/>
    <p:sldId id="848" r:id="rId51"/>
    <p:sldId id="849" r:id="rId52"/>
    <p:sldId id="852" r:id="rId53"/>
    <p:sldId id="853" r:id="rId54"/>
    <p:sldId id="902" r:id="rId55"/>
    <p:sldId id="854" r:id="rId56"/>
    <p:sldId id="903" r:id="rId57"/>
    <p:sldId id="855" r:id="rId58"/>
    <p:sldId id="904" r:id="rId59"/>
    <p:sldId id="856" r:id="rId60"/>
    <p:sldId id="905" r:id="rId61"/>
    <p:sldId id="875" r:id="rId62"/>
    <p:sldId id="759" r:id="rId63"/>
    <p:sldId id="726" r:id="rId64"/>
    <p:sldId id="262" r:id="rId65"/>
    <p:sldId id="833" r:id="rId66"/>
    <p:sldId id="835"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926"/>
            <p14:sldId id="756"/>
            <p14:sldId id="858"/>
            <p14:sldId id="891"/>
            <p14:sldId id="892"/>
            <p14:sldId id="864"/>
            <p14:sldId id="778"/>
            <p14:sldId id="796"/>
            <p14:sldId id="837"/>
            <p14:sldId id="838"/>
            <p14:sldId id="893"/>
            <p14:sldId id="894"/>
            <p14:sldId id="895"/>
            <p14:sldId id="917"/>
            <p14:sldId id="918"/>
            <p14:sldId id="919"/>
            <p14:sldId id="920"/>
            <p14:sldId id="921"/>
            <p14:sldId id="922"/>
            <p14:sldId id="923"/>
            <p14:sldId id="924"/>
            <p14:sldId id="885"/>
            <p14:sldId id="935"/>
            <p14:sldId id="886"/>
            <p14:sldId id="913"/>
            <p14:sldId id="914"/>
            <p14:sldId id="927"/>
            <p14:sldId id="930"/>
            <p14:sldId id="361"/>
            <p14:sldId id="408"/>
            <p14:sldId id="936"/>
            <p14:sldId id="937"/>
            <p14:sldId id="934"/>
            <p14:sldId id="929"/>
            <p14:sldId id="896"/>
            <p14:sldId id="916"/>
            <p14:sldId id="899"/>
            <p14:sldId id="897"/>
            <p14:sldId id="898"/>
            <p14:sldId id="900"/>
            <p14:sldId id="872"/>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A8C7"/>
    <a:srgbClr val="FFFF00"/>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123" autoAdjust="0"/>
    <p:restoredTop sz="68196" autoAdjust="0"/>
  </p:normalViewPr>
  <p:slideViewPr>
    <p:cSldViewPr>
      <p:cViewPr varScale="1">
        <p:scale>
          <a:sx n="72" d="100"/>
          <a:sy n="72" d="100"/>
        </p:scale>
        <p:origin x="774" y="72"/>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30T09:54:44.758" idx="2">
    <p:pos x="10" y="10"/>
    <p:text/>
    <p:extLst>
      <p:ext uri="{C676402C-5697-4E1C-873F-D02D1690AC5C}">
        <p15:threadingInfo xmlns:p15="http://schemas.microsoft.com/office/powerpoint/2012/main" timeZoneBias="-48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pt>
  </dgm:ptLst>
  <dgm:cxnLst>
    <dgm:cxn modelId="{C911EE01-B36C-4274-8C1B-6C59CE179FC4}" type="presOf" srcId="{94C581BC-4126-4227-A9D1-307CD7127985}" destId="{ABFFAF91-3822-403F-A689-A4C96BA1FC7F}"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C191CD12-CD84-405E-8A33-4B6B89558A49}" type="presOf" srcId="{0C0D4577-E306-4B99-948A-2D938FE32805}" destId="{067AB27D-936A-4F15-B275-3B420C014A32}"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39A81D2B-C3AF-4EF4-87E6-E5E20FC0C039}" type="presOf" srcId="{65C3DC24-C9D2-4EE2-AB62-F0A78509C15B}" destId="{B102E6B8-3955-46DA-8110-8A0C627B1F95}"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39C59683-97B5-4F46-9C47-C651B263D8CA}" type="presOf" srcId="{9D75CB47-EFC4-4B95-93E1-1114FCF154FF}" destId="{85FB0DFD-BDB7-42E7-B51A-A9EDA431B9CE}"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2B9466BD-8C40-472F-AB02-A02A3F559B05}" type="presOf" srcId="{32E7CBD2-DBA5-454E-B679-093053784D82}" destId="{A2941941-898A-4CDC-8D24-7861806B0B26}" srcOrd="0" destOrd="0" presId="urn:microsoft.com/office/officeart/2008/layout/CaptionedPictures"/>
    <dgm:cxn modelId="{5EABAFC1-E6DB-4564-A7E6-782AFDDA611C}" type="presOf" srcId="{8F4E7E76-AC66-4BFB-8D95-897CCB40BDD9}" destId="{A2316A29-2B91-40FE-BB22-AFE684D9F9DA}"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FF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FF00"/>
              </a:solidFill>
            </a:rPr>
            <a:t>蠕变数据的搜集</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lumMod val="75000"/>
                </a:schemeClr>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94AAE21-0482-4E8A-9463-89CF7B53C843}">
      <dgm:prSet phldrT="[文本]" custT="1"/>
      <dgm:spPr>
        <a:solidFill>
          <a:schemeClr val="accent5">
            <a:lumMod val="75000"/>
          </a:schemeClr>
        </a:solidFill>
      </dgm:spPr>
      <dgm:t>
        <a:bodyPr/>
        <a:lstStyle/>
        <a:p>
          <a:r>
            <a:rPr lang="zh-CN" altLang="en-US" sz="1000" b="1" dirty="0">
              <a:solidFill>
                <a:srgbClr val="FFFF00"/>
              </a:solidFill>
            </a:rPr>
            <a:t>数据预处理</a:t>
          </a:r>
        </a:p>
      </dgm:t>
    </dgm:pt>
    <dgm:pt modelId="{85F98DEC-539C-41C5-A615-025B1FDF80C0}" type="parTrans" cxnId="{5C7EDF80-5403-42AA-9995-ABC5B284EB75}">
      <dgm:prSet/>
      <dgm:spPr/>
      <dgm:t>
        <a:bodyPr/>
        <a:lstStyle/>
        <a:p>
          <a:endParaRPr lang="zh-CN" altLang="en-US"/>
        </a:p>
      </dgm:t>
    </dgm:pt>
    <dgm:pt modelId="{2354B003-7D15-4E27-9D40-CA84D938975D}" type="sibTrans" cxnId="{5C7EDF80-5403-42AA-9995-ABC5B284EB75}">
      <dgm:prSet/>
      <dgm:spPr/>
      <dgm:t>
        <a:bodyPr/>
        <a:lstStyle/>
        <a:p>
          <a:endParaRPr lang="zh-CN" altLang="en-US"/>
        </a:p>
      </dgm:t>
    </dgm:pt>
    <dgm:pt modelId="{FFBB17D4-724F-468B-A254-5CBB63CDF060}">
      <dgm:prSet phldrT="[文本]" custT="1"/>
      <dgm:spPr>
        <a:solidFill>
          <a:schemeClr val="accent5">
            <a:lumMod val="75000"/>
          </a:schemeClr>
        </a:solidFill>
      </dgm:spPr>
      <dgm:t>
        <a:bodyPr/>
        <a:lstStyle/>
        <a:p>
          <a:r>
            <a:rPr lang="zh-CN" altLang="en-US" sz="1000" b="1" dirty="0">
              <a:solidFill>
                <a:srgbClr val="FFFF00"/>
              </a:solidFill>
            </a:rPr>
            <a:t>新属性的构造</a:t>
          </a:r>
        </a:p>
      </dgm:t>
    </dgm:pt>
    <dgm:pt modelId="{D10A7444-D160-489D-B6E8-81E4395770AA}" type="parTrans" cxnId="{7FCE46EC-D0E0-4155-BE75-E3CCB3A528E3}">
      <dgm:prSet/>
      <dgm:spPr/>
      <dgm:t>
        <a:bodyPr/>
        <a:lstStyle/>
        <a:p>
          <a:endParaRPr lang="zh-CN" altLang="en-US"/>
        </a:p>
      </dgm:t>
    </dgm:pt>
    <dgm:pt modelId="{B073C83D-F026-44B0-95CD-89251580B5EB}" type="sibTrans" cxnId="{7FCE46EC-D0E0-4155-BE75-E3CCB3A528E3}">
      <dgm:prSet/>
      <dgm:spPr/>
      <dgm:t>
        <a:bodyPr/>
        <a:lstStyle/>
        <a:p>
          <a:endParaRPr lang="zh-CN" altLang="en-US"/>
        </a:p>
      </dgm:t>
    </dgm:pt>
    <dgm:pt modelId="{946ADB4A-A10A-482D-8D84-4C921EDB96BD}">
      <dgm:prSet phldrT="[文本]" custT="1"/>
      <dgm:spPr>
        <a:solidFill>
          <a:schemeClr val="accent5">
            <a:lumMod val="75000"/>
          </a:schemeClr>
        </a:solidFill>
      </dgm:spPr>
      <dgm:t>
        <a:bodyPr/>
        <a:lstStyle/>
        <a:p>
          <a:r>
            <a:rPr lang="zh-CN" altLang="en-US" sz="1000" b="1" dirty="0">
              <a:solidFill>
                <a:srgbClr val="FFFF00"/>
              </a:solidFill>
            </a:rPr>
            <a:t>蠕变断裂寿命的预测</a:t>
          </a:r>
        </a:p>
      </dgm:t>
    </dgm:pt>
    <dgm:pt modelId="{46E669E5-370C-4FB7-B7AD-039367EBD5CB}" type="parTrans" cxnId="{7996E37E-C678-49D7-A3B3-0C75833BE454}">
      <dgm:prSet/>
      <dgm:spPr/>
      <dgm:t>
        <a:bodyPr/>
        <a:lstStyle/>
        <a:p>
          <a:endParaRPr lang="zh-CN" altLang="en-US"/>
        </a:p>
      </dgm:t>
    </dgm:pt>
    <dgm:pt modelId="{4F530ABE-8451-4AD0-BCCC-764D89FF359D}" type="sibTrans" cxnId="{7996E37E-C678-49D7-A3B3-0C75833BE454}">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8708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8D427307-CEAF-4DD7-BB85-8785E2DCDB7F}" destId="{299514BF-5A8F-4E5C-AC20-705FAD970C57}" srcOrd="0" destOrd="0" parTransId="{3CF1E8CF-6C4C-4B0F-B22C-4E8EDB9C7C60}" sibTransId="{8F419448-0960-45AD-BEB8-03E2571861C2}"/>
    <dgm:cxn modelId="{9A0DE231-4A43-460E-B2E1-2D76ECF9FE2B}" type="presOf" srcId="{8D427307-CEAF-4DD7-BB85-8785E2DCDB7F}" destId="{2AC453B5-CEF3-4FE2-AB06-0646F5A88E84}" srcOrd="0" destOrd="0" presId="urn:microsoft.com/office/officeart/2008/layout/VerticalCurvedList"/>
    <dgm:cxn modelId="{A146D05D-33D8-4CF3-B4DF-56E7A6C4CA2B}"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EF38A171-E92A-4C10-AAC8-41A560DA1FE8}" type="presOf" srcId="{694AAE21-0482-4E8A-9463-89CF7B53C843}" destId="{2AC453B5-CEF3-4FE2-AB06-0646F5A88E84}" srcOrd="0" destOrd="3" presId="urn:microsoft.com/office/officeart/2008/layout/VerticalCurvedList"/>
    <dgm:cxn modelId="{106FBA57-2BB7-4902-BE0B-D2689E94B3EC}" type="presOf" srcId="{299514BF-5A8F-4E5C-AC20-705FAD970C57}" destId="{2AC453B5-CEF3-4FE2-AB06-0646F5A88E84}" srcOrd="0" destOrd="1" presId="urn:microsoft.com/office/officeart/2008/layout/VerticalCurvedList"/>
    <dgm:cxn modelId="{7996E37E-C678-49D7-A3B3-0C75833BE454}" srcId="{299514BF-5A8F-4E5C-AC20-705FAD970C57}" destId="{946ADB4A-A10A-482D-8D84-4C921EDB96BD}" srcOrd="3" destOrd="0" parTransId="{46E669E5-370C-4FB7-B7AD-039367EBD5CB}" sibTransId="{4F530ABE-8451-4AD0-BCCC-764D89FF359D}"/>
    <dgm:cxn modelId="{5C7EDF80-5403-42AA-9995-ABC5B284EB75}" srcId="{299514BF-5A8F-4E5C-AC20-705FAD970C57}" destId="{694AAE21-0482-4E8A-9463-89CF7B53C843}" srcOrd="1" destOrd="0" parTransId="{85F98DEC-539C-41C5-A615-025B1FDF80C0}" sibTransId="{2354B003-7D15-4E27-9D40-CA84D938975D}"/>
    <dgm:cxn modelId="{0D7DC292-F747-431E-9A2C-D14140752D73}" srcId="{8D427307-CEAF-4DD7-BB85-8785E2DCDB7F}" destId="{D91B23D0-43B5-4C6B-BF71-684C58D6394F}" srcOrd="1" destOrd="0" parTransId="{57F29065-E162-4208-AC61-5EF590A06F6B}" sibTransId="{F8024E43-F817-471D-8AB8-67323A7C0293}"/>
    <dgm:cxn modelId="{D5F83693-3626-4E7C-898D-DBBAD6EE5AFB}" type="presOf" srcId="{EEC4CF63-C19C-4428-A191-567F637D3731}" destId="{2AC453B5-CEF3-4FE2-AB06-0646F5A88E84}" srcOrd="0" destOrd="2" presId="urn:microsoft.com/office/officeart/2008/layout/VerticalCurvedList"/>
    <dgm:cxn modelId="{7B299893-5953-4365-9BE7-B58FFBEC4218}" type="presOf" srcId="{0C6CA62A-2507-4191-8334-84E9AE83554B}" destId="{49F3C08A-059A-4944-B0BE-9FED64C38273}" srcOrd="0" destOrd="0" presId="urn:microsoft.com/office/officeart/2008/layout/VerticalCurvedList"/>
    <dgm:cxn modelId="{A86C4AC0-1526-42CD-9931-A047E5B4C7E7}" type="presOf" srcId="{946ADB4A-A10A-482D-8D84-4C921EDB96BD}" destId="{2AC453B5-CEF3-4FE2-AB06-0646F5A88E84}" srcOrd="0" destOrd="5" presId="urn:microsoft.com/office/officeart/2008/layout/VerticalCurvedList"/>
    <dgm:cxn modelId="{E85346CC-307E-46E9-A171-BEA9F5F4D24A}" type="presOf" srcId="{EB89F287-1E2B-4D7B-B849-A9AFDC62F93B}" destId="{0ADD1677-4BB9-411B-9F55-C6A8BB4AEFFE}" srcOrd="0" destOrd="0" presId="urn:microsoft.com/office/officeart/2008/layout/VerticalCurvedList"/>
    <dgm:cxn modelId="{7BA02BD2-D2CF-4085-890A-152819A5B236}" type="presOf" srcId="{FFBB17D4-724F-468B-A254-5CBB63CDF060}" destId="{2AC453B5-CEF3-4FE2-AB06-0646F5A88E84}" srcOrd="0" destOrd="4"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0DB673E2-BE87-4B41-9F7B-74E679F5FDBE}" type="presOf" srcId="{A031629A-C912-46DE-9250-B3AB97DBFEF3}" destId="{4973CE0B-830B-42A8-8F41-45A257AA0B8B}" srcOrd="0" destOrd="0" presId="urn:microsoft.com/office/officeart/2008/layout/VerticalCurvedList"/>
    <dgm:cxn modelId="{AA5293E3-A03E-47EA-9F6B-70E01F57A136}" type="presOf" srcId="{534D5989-8F4D-4258-8225-B724768E9233}" destId="{777E6480-BB94-44CE-B407-D0500462E337}" srcOrd="0" destOrd="0" presId="urn:microsoft.com/office/officeart/2008/layout/VerticalCurvedList"/>
    <dgm:cxn modelId="{75C433EC-BE55-4FD4-965F-E2D77AE68563}" srcId="{299514BF-5A8F-4E5C-AC20-705FAD970C57}" destId="{EEC4CF63-C19C-4428-A191-567F637D3731}" srcOrd="0" destOrd="0" parTransId="{3D4E9064-C56A-4E72-A945-2AF14A22D37B}" sibTransId="{2D4DDDAD-D1DB-49AB-9A94-4AC78712627A}"/>
    <dgm:cxn modelId="{7FCE46EC-D0E0-4155-BE75-E3CCB3A528E3}" srcId="{299514BF-5A8F-4E5C-AC20-705FAD970C57}" destId="{FFBB17D4-724F-468B-A254-5CBB63CDF060}" srcOrd="2" destOrd="0" parTransId="{D10A7444-D160-489D-B6E8-81E4395770AA}" sibTransId="{B073C83D-F026-44B0-95CD-89251580B5EB}"/>
    <dgm:cxn modelId="{73923DEE-B041-4548-81F3-DCB0EC174DF0}" srcId="{534D5989-8F4D-4258-8225-B724768E9233}" destId="{8D427307-CEAF-4DD7-BB85-8785E2DCDB7F}" srcOrd="2" destOrd="0" parTransId="{82F61772-1C04-4322-8790-54D95F2EEAF1}" sibTransId="{C89D5316-09E0-4799-A018-26A1EB22C526}"/>
    <dgm:cxn modelId="{EC7F20FF-B5EE-4948-A645-D1F977FB534F}" type="presOf" srcId="{D91B23D0-43B5-4C6B-BF71-684C58D6394F}" destId="{2AC453B5-CEF3-4FE2-AB06-0646F5A88E84}" srcOrd="0" destOrd="6" presId="urn:microsoft.com/office/officeart/2008/layout/VerticalCurvedList"/>
    <dgm:cxn modelId="{D6C62F95-F042-4E4C-BD62-F9B9E8FC5C8C}" type="presParOf" srcId="{777E6480-BB94-44CE-B407-D0500462E337}" destId="{029663F2-6083-4943-A4B6-B75B1725BCEF}" srcOrd="0" destOrd="0" presId="urn:microsoft.com/office/officeart/2008/layout/VerticalCurvedList"/>
    <dgm:cxn modelId="{1FA35E99-A9B5-429B-90CD-F806FD64923F}" type="presParOf" srcId="{029663F2-6083-4943-A4B6-B75B1725BCEF}" destId="{D211633A-16B4-4697-B79D-94EAD020AF0A}" srcOrd="0" destOrd="0" presId="urn:microsoft.com/office/officeart/2008/layout/VerticalCurvedList"/>
    <dgm:cxn modelId="{0E60E95B-9EF8-49FA-ABAE-BA39F2C6F64F}" type="presParOf" srcId="{D211633A-16B4-4697-B79D-94EAD020AF0A}" destId="{2B0DD12D-6EF4-4BF8-B02D-398F02F66379}" srcOrd="0" destOrd="0" presId="urn:microsoft.com/office/officeart/2008/layout/VerticalCurvedList"/>
    <dgm:cxn modelId="{510E3A50-10AC-46D8-B84D-498F04C405E5}" type="presParOf" srcId="{D211633A-16B4-4697-B79D-94EAD020AF0A}" destId="{25CC8F4A-1A1B-4C3E-B9C9-3B2A7A2D0F66}" srcOrd="1" destOrd="0" presId="urn:microsoft.com/office/officeart/2008/layout/VerticalCurvedList"/>
    <dgm:cxn modelId="{6490755B-8EDD-472D-8F55-F9CE14BDB334}" type="presParOf" srcId="{D211633A-16B4-4697-B79D-94EAD020AF0A}" destId="{3901E994-EF88-4B55-B333-8B5DC2C1FE64}" srcOrd="2" destOrd="0" presId="urn:microsoft.com/office/officeart/2008/layout/VerticalCurvedList"/>
    <dgm:cxn modelId="{37A16949-1502-4B78-9270-17AF3E5C3E64}" type="presParOf" srcId="{D211633A-16B4-4697-B79D-94EAD020AF0A}" destId="{8EACEE7C-B326-44FB-9A91-8726F31EDF2B}" srcOrd="3" destOrd="0" presId="urn:microsoft.com/office/officeart/2008/layout/VerticalCurvedList"/>
    <dgm:cxn modelId="{6AACCBD6-8AD3-4D12-B7C1-3F1501E59107}" type="presParOf" srcId="{029663F2-6083-4943-A4B6-B75B1725BCEF}" destId="{4973CE0B-830B-42A8-8F41-45A257AA0B8B}" srcOrd="1" destOrd="0" presId="urn:microsoft.com/office/officeart/2008/layout/VerticalCurvedList"/>
    <dgm:cxn modelId="{B7A7AFB2-E38B-4F9F-9474-D5A751FFCEE6}" type="presParOf" srcId="{029663F2-6083-4943-A4B6-B75B1725BCEF}" destId="{966750C1-A861-452C-9609-15612A3DFCF5}" srcOrd="2" destOrd="0" presId="urn:microsoft.com/office/officeart/2008/layout/VerticalCurvedList"/>
    <dgm:cxn modelId="{2E0C8B82-0BDD-4F2D-8E76-19B757BFA7AC}" type="presParOf" srcId="{966750C1-A861-452C-9609-15612A3DFCF5}" destId="{2C32AA3C-C21E-444B-8009-13B7F44A3DFC}" srcOrd="0" destOrd="0" presId="urn:microsoft.com/office/officeart/2008/layout/VerticalCurvedList"/>
    <dgm:cxn modelId="{B4E5AD2E-9641-40A5-86C1-D7B95EFBFCAD}" type="presParOf" srcId="{029663F2-6083-4943-A4B6-B75B1725BCEF}" destId="{0ADD1677-4BB9-411B-9F55-C6A8BB4AEFFE}" srcOrd="3" destOrd="0" presId="urn:microsoft.com/office/officeart/2008/layout/VerticalCurvedList"/>
    <dgm:cxn modelId="{30DB48F0-B78C-4F8C-BBD2-EB226951DAF9}" type="presParOf" srcId="{029663F2-6083-4943-A4B6-B75B1725BCEF}" destId="{A9BE9254-C053-4EAB-8F29-0CEF5AEEC494}" srcOrd="4" destOrd="0" presId="urn:microsoft.com/office/officeart/2008/layout/VerticalCurvedList"/>
    <dgm:cxn modelId="{83990395-02FE-41DF-AD47-7C00C8BBB059}" type="presParOf" srcId="{A9BE9254-C053-4EAB-8F29-0CEF5AEEC494}" destId="{D5EA4CD6-8560-493F-8996-3B38ECA26A5D}" srcOrd="0" destOrd="0" presId="urn:microsoft.com/office/officeart/2008/layout/VerticalCurvedList"/>
    <dgm:cxn modelId="{F1E7349E-99DA-4F47-810F-DE5BC0842C35}" type="presParOf" srcId="{029663F2-6083-4943-A4B6-B75B1725BCEF}" destId="{2AC453B5-CEF3-4FE2-AB06-0646F5A88E84}" srcOrd="5" destOrd="0" presId="urn:microsoft.com/office/officeart/2008/layout/VerticalCurvedList"/>
    <dgm:cxn modelId="{DDDD29B0-76FF-4FD9-A235-84FA859490F0}" type="presParOf" srcId="{029663F2-6083-4943-A4B6-B75B1725BCEF}" destId="{1B5A28ED-1C55-46F1-99FA-328BCE561B4A}" srcOrd="6" destOrd="0" presId="urn:microsoft.com/office/officeart/2008/layout/VerticalCurvedList"/>
    <dgm:cxn modelId="{A26BD78C-5300-47D9-882C-BBAF74EF1EEF}" type="presParOf" srcId="{1B5A28ED-1C55-46F1-99FA-328BCE561B4A}" destId="{2E10788D-F76E-483E-B3FF-9B6A38A71BF2}" srcOrd="0" destOrd="0" presId="urn:microsoft.com/office/officeart/2008/layout/VerticalCurvedList"/>
    <dgm:cxn modelId="{939C9415-8B91-4130-8666-39177169FF99}" type="presParOf" srcId="{029663F2-6083-4943-A4B6-B75B1725BCEF}" destId="{49F3C08A-059A-4944-B0BE-9FED64C38273}" srcOrd="7" destOrd="0" presId="urn:microsoft.com/office/officeart/2008/layout/VerticalCurvedList"/>
    <dgm:cxn modelId="{FAAB5ABF-BE97-4105-9FE9-1A2CEF4BFB7D}" type="presParOf" srcId="{029663F2-6083-4943-A4B6-B75B1725BCEF}" destId="{31FCCC1D-41B1-4F4D-AD60-B8479B1A58C5}" srcOrd="8" destOrd="0" presId="urn:microsoft.com/office/officeart/2008/layout/VerticalCurvedList"/>
    <dgm:cxn modelId="{6AC4977D-26C2-4638-9951-CDB880BD96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4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400" b="1" dirty="0">
              <a:solidFill>
                <a:srgbClr val="FFFF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50" b="1" dirty="0">
              <a:solidFill>
                <a:srgbClr val="FFFF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C615E8EF-F115-4B9F-94CA-F844E80083D2}" type="pres">
      <dgm:prSet presAssocID="{0C6CA62A-2507-4191-8334-84E9AE83554B}" presName="text_4" presStyleLbl="node1" presStyleIdx="3" presStyleCnt="4">
        <dgm:presLayoutVars>
          <dgm:bulletEnabled val="1"/>
        </dgm:presLayoutVars>
      </dgm:prSet>
      <dgm:spPr/>
    </dgm:pt>
    <dgm:pt modelId="{E8BC368B-8300-4C4B-88CD-03B769A50CCD}"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D8413134-564E-46D0-AFFF-0CA5461587CA}" type="presOf" srcId="{8D0D1380-200B-4E1B-A7CD-AF54E18225FA}" destId="{2AC453B5-CEF3-4FE2-AB06-0646F5A88E84}" srcOrd="0" destOrd="3" presId="urn:microsoft.com/office/officeart/2008/layout/VerticalCurvedList"/>
    <dgm:cxn modelId="{20641138-CA80-4062-8A27-E528588F4AEE}" type="presOf" srcId="{0C6CA62A-2507-4191-8334-84E9AE83554B}" destId="{C615E8EF-F115-4B9F-94CA-F844E80083D2}" srcOrd="0" destOrd="0" presId="urn:microsoft.com/office/officeart/2008/layout/VerticalCurvedList"/>
    <dgm:cxn modelId="{EE1C7441-3E36-4475-83C3-27A63871BD92}" type="presOf" srcId="{534D5989-8F4D-4258-8225-B724768E9233}" destId="{777E6480-BB94-44CE-B407-D0500462E337}" srcOrd="0" destOrd="0" presId="urn:microsoft.com/office/officeart/2008/layout/VerticalCurvedList"/>
    <dgm:cxn modelId="{657D9041-9748-4152-8D88-1BFA5A065640}"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0" destOrd="0" parTransId="{FDF76EE7-E998-4223-9BC9-176A563D2522}" sibTransId="{E82CCD8A-367C-4DFB-916C-69A69DA67B9B}"/>
    <dgm:cxn modelId="{9222344A-F755-43E0-9BAF-F1D5A587A9DA}" srcId="{534D5989-8F4D-4258-8225-B724768E9233}" destId="{0C6CA62A-2507-4191-8334-84E9AE83554B}" srcOrd="3" destOrd="0" parTransId="{DC45ABA5-A405-4793-88D7-75BEFB225DD7}" sibTransId="{F414A7C2-4F25-4DAE-8997-2244E8C3A188}"/>
    <dgm:cxn modelId="{0D7DC292-F747-431E-9A2C-D14140752D73}" srcId="{8D427307-CEAF-4DD7-BB85-8785E2DCDB7F}" destId="{D91B23D0-43B5-4C6B-BF71-684C58D6394F}" srcOrd="1" destOrd="0" parTransId="{57F29065-E162-4208-AC61-5EF590A06F6B}" sibTransId="{F8024E43-F817-471D-8AB8-67323A7C0293}"/>
    <dgm:cxn modelId="{C3C443B9-81AB-48C6-B121-7D55FBABEC4B}" type="presOf" srcId="{D7A9A80B-B499-4CE9-B8B6-42D8B19FB683}" destId="{25CC8F4A-1A1B-4C3E-B9C9-3B2A7A2D0F66}" srcOrd="0" destOrd="0" presId="urn:microsoft.com/office/officeart/2008/layout/VerticalCurvedList"/>
    <dgm:cxn modelId="{D24B6BD8-071F-4D89-8182-2F25165F7D46}"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BE694E3-C3D6-4EA5-BBB7-C9162D8CF308}" type="presOf" srcId="{CAD4A8F6-B95E-4BDC-BAF5-2C029DD1BC4D}" destId="{2AC453B5-CEF3-4FE2-AB06-0646F5A88E84}" srcOrd="0" destOrd="1" presId="urn:microsoft.com/office/officeart/2008/layout/VerticalCurvedList"/>
    <dgm:cxn modelId="{68A30AE8-2177-434C-BE69-3F0E532EBCDF}" type="presOf" srcId="{D91B23D0-43B5-4C6B-BF71-684C58D6394F}" destId="{2AC453B5-CEF3-4FE2-AB06-0646F5A88E84}" srcOrd="0" destOrd="2"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130957EB-421F-45DB-8BF8-7951BDB79BC5}" type="presOf" srcId="{8D427307-CEAF-4DD7-BB85-8785E2DCDB7F}" destId="{2AC453B5-CEF3-4FE2-AB06-0646F5A88E84}" srcOrd="0" destOrd="0"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14E4787F-D71D-47DB-AD8F-7F35FD7F9AFC}" type="presParOf" srcId="{777E6480-BB94-44CE-B407-D0500462E337}" destId="{029663F2-6083-4943-A4B6-B75B1725BCEF}" srcOrd="0" destOrd="0" presId="urn:microsoft.com/office/officeart/2008/layout/VerticalCurvedList"/>
    <dgm:cxn modelId="{FD39B669-5A8F-4798-A7FB-0A50B69B7CC0}" type="presParOf" srcId="{029663F2-6083-4943-A4B6-B75B1725BCEF}" destId="{D211633A-16B4-4697-B79D-94EAD020AF0A}" srcOrd="0" destOrd="0" presId="urn:microsoft.com/office/officeart/2008/layout/VerticalCurvedList"/>
    <dgm:cxn modelId="{5A4ED926-571A-4BA1-A51D-3DAE08C6C8A0}" type="presParOf" srcId="{D211633A-16B4-4697-B79D-94EAD020AF0A}" destId="{2B0DD12D-6EF4-4BF8-B02D-398F02F66379}" srcOrd="0" destOrd="0" presId="urn:microsoft.com/office/officeart/2008/layout/VerticalCurvedList"/>
    <dgm:cxn modelId="{FBA2749F-2868-4377-894D-BCA9AA431EA5}" type="presParOf" srcId="{D211633A-16B4-4697-B79D-94EAD020AF0A}" destId="{25CC8F4A-1A1B-4C3E-B9C9-3B2A7A2D0F66}" srcOrd="1" destOrd="0" presId="urn:microsoft.com/office/officeart/2008/layout/VerticalCurvedList"/>
    <dgm:cxn modelId="{618C3637-8522-489C-9F3B-A5E44B6FC07E}" type="presParOf" srcId="{D211633A-16B4-4697-B79D-94EAD020AF0A}" destId="{3901E994-EF88-4B55-B333-8B5DC2C1FE64}" srcOrd="2" destOrd="0" presId="urn:microsoft.com/office/officeart/2008/layout/VerticalCurvedList"/>
    <dgm:cxn modelId="{1623D127-5996-41EF-8ABE-3F6C5E2E5EFF}" type="presParOf" srcId="{D211633A-16B4-4697-B79D-94EAD020AF0A}" destId="{8EACEE7C-B326-44FB-9A91-8726F31EDF2B}" srcOrd="3" destOrd="0" presId="urn:microsoft.com/office/officeart/2008/layout/VerticalCurvedList"/>
    <dgm:cxn modelId="{675027DB-1797-46E6-8780-ED5686D22CAB}" type="presParOf" srcId="{029663F2-6083-4943-A4B6-B75B1725BCEF}" destId="{4973CE0B-830B-42A8-8F41-45A257AA0B8B}" srcOrd="1" destOrd="0" presId="urn:microsoft.com/office/officeart/2008/layout/VerticalCurvedList"/>
    <dgm:cxn modelId="{F0DF47B8-405D-440B-906D-92485335FFF8}" type="presParOf" srcId="{029663F2-6083-4943-A4B6-B75B1725BCEF}" destId="{966750C1-A861-452C-9609-15612A3DFCF5}" srcOrd="2" destOrd="0" presId="urn:microsoft.com/office/officeart/2008/layout/VerticalCurvedList"/>
    <dgm:cxn modelId="{48CB181C-A3B1-4E30-8CF5-7DB9453EB96D}" type="presParOf" srcId="{966750C1-A861-452C-9609-15612A3DFCF5}" destId="{2C32AA3C-C21E-444B-8009-13B7F44A3DFC}" srcOrd="0" destOrd="0" presId="urn:microsoft.com/office/officeart/2008/layout/VerticalCurvedList"/>
    <dgm:cxn modelId="{3D648FC1-748B-48C5-B7CB-31611D482130}" type="presParOf" srcId="{029663F2-6083-4943-A4B6-B75B1725BCEF}" destId="{0ADD1677-4BB9-411B-9F55-C6A8BB4AEFFE}" srcOrd="3" destOrd="0" presId="urn:microsoft.com/office/officeart/2008/layout/VerticalCurvedList"/>
    <dgm:cxn modelId="{2C51B2A1-E35F-4D7B-A3CB-2A3EEE49A6FA}" type="presParOf" srcId="{029663F2-6083-4943-A4B6-B75B1725BCEF}" destId="{A9BE9254-C053-4EAB-8F29-0CEF5AEEC494}" srcOrd="4" destOrd="0" presId="urn:microsoft.com/office/officeart/2008/layout/VerticalCurvedList"/>
    <dgm:cxn modelId="{DE6B57E0-532F-4BD3-90A5-11C35B9742C0}" type="presParOf" srcId="{A9BE9254-C053-4EAB-8F29-0CEF5AEEC494}" destId="{D5EA4CD6-8560-493F-8996-3B38ECA26A5D}" srcOrd="0" destOrd="0" presId="urn:microsoft.com/office/officeart/2008/layout/VerticalCurvedList"/>
    <dgm:cxn modelId="{31BFC4E3-EDEC-4743-96ED-D5F464BCEABD}" type="presParOf" srcId="{029663F2-6083-4943-A4B6-B75B1725BCEF}" destId="{2AC453B5-CEF3-4FE2-AB06-0646F5A88E84}" srcOrd="5" destOrd="0" presId="urn:microsoft.com/office/officeart/2008/layout/VerticalCurvedList"/>
    <dgm:cxn modelId="{E3870D19-C692-4205-AEEB-F8E8C09002C6}" type="presParOf" srcId="{029663F2-6083-4943-A4B6-B75B1725BCEF}" destId="{1B5A28ED-1C55-46F1-99FA-328BCE561B4A}" srcOrd="6" destOrd="0" presId="urn:microsoft.com/office/officeart/2008/layout/VerticalCurvedList"/>
    <dgm:cxn modelId="{1F820C06-435B-48F7-80AA-31E5C5168669}" type="presParOf" srcId="{1B5A28ED-1C55-46F1-99FA-328BCE561B4A}" destId="{2E10788D-F76E-483E-B3FF-9B6A38A71BF2}" srcOrd="0" destOrd="0" presId="urn:microsoft.com/office/officeart/2008/layout/VerticalCurvedList"/>
    <dgm:cxn modelId="{F558CB3B-42E2-43AC-AE00-656BEA543E6F}" type="presParOf" srcId="{029663F2-6083-4943-A4B6-B75B1725BCEF}" destId="{C615E8EF-F115-4B9F-94CA-F844E80083D2}" srcOrd="7" destOrd="0" presId="urn:microsoft.com/office/officeart/2008/layout/VerticalCurvedList"/>
    <dgm:cxn modelId="{3463C51C-999A-4284-8E24-F5B4BE27E346}" type="presParOf" srcId="{029663F2-6083-4943-A4B6-B75B1725BCEF}" destId="{E8BC368B-8300-4C4B-88CD-03B769A50CCD}" srcOrd="8" destOrd="0" presId="urn:microsoft.com/office/officeart/2008/layout/VerticalCurvedList"/>
    <dgm:cxn modelId="{EDF66063-2ED8-4419-B012-A3AB78D13A0D}" type="presParOf" srcId="{E8BC368B-8300-4C4B-88CD-03B769A50CCD}"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colorful1" csCatId="colorful"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sz="1600"/>
        </a:p>
      </dgm:t>
    </dgm:pt>
    <dgm:pt modelId="{E7159D84-7D2B-41C5-A7E7-F2E71922825A}" type="sibTrans" cxnId="{B87E0A96-C8ED-420C-9C3D-FDE2E060B67E}">
      <dgm:prSet/>
      <dgm:spPr/>
      <dgm:t>
        <a:bodyPr/>
        <a:lstStyle/>
        <a:p>
          <a:endParaRPr lang="zh-CN" altLang="en-US" sz="1600"/>
        </a:p>
      </dgm:t>
    </dgm:pt>
    <dgm:pt modelId="{02966B9F-A79D-4BEF-9FD4-352C5E637C5E}">
      <dgm:prSet custT="1"/>
      <dgm:spPr/>
      <dgm:t>
        <a:bodyPr/>
        <a:lstStyle/>
        <a:p>
          <a:r>
            <a:rPr lang="en-US" altLang="zh-CN" sz="1400" dirty="0"/>
            <a:t>1</a:t>
          </a:r>
          <a:r>
            <a:rPr lang="zh-CN" altLang="en-US" sz="1400" dirty="0"/>
            <a:t>、通过检索更多的文献</a:t>
          </a:r>
          <a:r>
            <a:rPr lang="en-US" altLang="zh-CN" sz="1400" dirty="0"/>
            <a:t>/</a:t>
          </a:r>
          <a:r>
            <a:rPr lang="zh-CN" altLang="en-US" sz="1400" dirty="0"/>
            <a:t>专利、计算和实验获得更多的数据，提高数据的质和量，从而保证机器学习</a:t>
          </a:r>
          <a:r>
            <a:rPr lang="en-US" altLang="zh-CN" sz="1400" dirty="0"/>
            <a:t>/</a:t>
          </a:r>
          <a:r>
            <a:rPr lang="zh-CN" altLang="en-US" sz="1400" dirty="0"/>
            <a:t>数据挖掘方法分析结果的正确性和可信性；</a:t>
          </a:r>
          <a:endParaRPr lang="en-US" altLang="zh-CN" sz="1400" dirty="0"/>
        </a:p>
        <a:p>
          <a:r>
            <a:rPr lang="en-US" altLang="zh-CN" sz="1400" dirty="0"/>
            <a:t>2</a:t>
          </a:r>
          <a:r>
            <a:rPr lang="zh-CN" altLang="en-US" sz="1400" dirty="0"/>
            <a:t>、实现多源数据的融合并存储至数据库中；</a:t>
          </a:r>
          <a:endParaRPr lang="en-US" altLang="zh-CN" sz="1400" dirty="0"/>
        </a:p>
        <a:p>
          <a:r>
            <a:rPr lang="en-US" altLang="zh-CN" sz="1400" dirty="0"/>
            <a:t>3</a:t>
          </a:r>
          <a:r>
            <a:rPr lang="zh-CN" altLang="en-US" sz="1400" dirty="0"/>
            <a:t>、专家经验的收集、整理、表示和存储；</a:t>
          </a:r>
          <a:endParaRPr lang="en-US" altLang="zh-CN" sz="1400" dirty="0"/>
        </a:p>
      </dgm:t>
    </dgm:pt>
    <dgm:pt modelId="{370A936C-A0C6-41DF-A771-FE561BE28018}" type="parTrans" cxnId="{6FBB8830-4739-4E73-9F3F-12B241E9AAA8}">
      <dgm:prSet/>
      <dgm:spPr/>
      <dgm:t>
        <a:bodyPr/>
        <a:lstStyle/>
        <a:p>
          <a:endParaRPr lang="zh-CN" altLang="en-US" sz="1600"/>
        </a:p>
      </dgm:t>
    </dgm:pt>
    <dgm:pt modelId="{58F2AF52-FABD-42C6-ABA3-30F2BAC358B0}" type="sibTrans" cxnId="{6FBB8830-4739-4E73-9F3F-12B241E9AAA8}">
      <dgm:prSet/>
      <dgm:spPr/>
      <dgm:t>
        <a:bodyPr/>
        <a:lstStyle/>
        <a:p>
          <a:endParaRPr lang="zh-CN" altLang="en-US" sz="1600"/>
        </a:p>
      </dgm:t>
    </dgm:pt>
    <dgm:pt modelId="{0C358514-3D85-4B3F-9244-F0EE3DE926C1}">
      <dgm:prSet custT="1"/>
      <dgm:spPr/>
      <dgm:t>
        <a:bodyPr/>
        <a:lstStyle/>
        <a:p>
          <a:r>
            <a:rPr lang="zh-CN" altLang="en-US" sz="1400" dirty="0"/>
            <a:t>在数据驱动下，研究面向高温合金的机器学习</a:t>
          </a:r>
          <a:r>
            <a:rPr lang="en-US" altLang="zh-CN" sz="1400" dirty="0"/>
            <a:t>/</a:t>
          </a:r>
          <a:r>
            <a:rPr lang="zh-CN" altLang="en-US" sz="1400" dirty="0"/>
            <a:t>数据挖掘方法，并将其分析结果与领域专家的研究成果相结合，不断改进和完善学习模型，从而提高分析结果的正确性和实用性；</a:t>
          </a:r>
          <a:endParaRPr lang="en-US" altLang="zh-CN" sz="1400" dirty="0"/>
        </a:p>
      </dgm:t>
    </dgm:pt>
    <dgm:pt modelId="{6DA28A2D-1F75-4D24-B1AE-C5401D6FBE47}" type="parTrans" cxnId="{E886D5C1-F9A5-40FF-A47E-22ACCC47815F}">
      <dgm:prSet/>
      <dgm:spPr/>
      <dgm:t>
        <a:bodyPr/>
        <a:lstStyle/>
        <a:p>
          <a:endParaRPr lang="zh-CN" altLang="en-US" sz="1600"/>
        </a:p>
      </dgm:t>
    </dgm:pt>
    <dgm:pt modelId="{CDEF438F-2D2D-4601-ADE6-6BD1B5B62FFD}" type="sibTrans" cxnId="{E886D5C1-F9A5-40FF-A47E-22ACCC47815F}">
      <dgm:prSet/>
      <dgm:spPr/>
      <dgm:t>
        <a:bodyPr/>
        <a:lstStyle/>
        <a:p>
          <a:endParaRPr lang="zh-CN" altLang="en-US" sz="1600"/>
        </a:p>
      </dgm:t>
    </dgm:pt>
    <dgm:pt modelId="{8C85F52D-B926-4F50-8EA5-325336DFFEE6}">
      <dgm:prSet custT="1"/>
      <dgm:spPr/>
      <dgm:t>
        <a:bodyPr/>
        <a:lstStyle/>
        <a:p>
          <a:r>
            <a:rPr lang="zh-CN" altLang="en-US" sz="1400" dirty="0"/>
            <a:t>采用规则抽取</a:t>
          </a:r>
          <a:r>
            <a:rPr lang="en-US" altLang="zh-CN" sz="1400" dirty="0"/>
            <a:t>/</a:t>
          </a:r>
          <a:r>
            <a:rPr lang="zh-CN" altLang="en-US" sz="1400" dirty="0"/>
            <a:t>数据可视化等方法与技术对分析结果进行再处理，并和领域研究成果相结合，提高分析结果的可理解性和可用性；</a:t>
          </a:r>
          <a:endParaRPr lang="en-US" altLang="zh-CN" sz="1400" dirty="0"/>
        </a:p>
      </dgm:t>
    </dgm:pt>
    <dgm:pt modelId="{4B0C3340-7212-4371-BB8A-62B1548B8C89}" type="parTrans" cxnId="{EFBF1F11-6380-4DF2-93E2-99302AA7FC14}">
      <dgm:prSet/>
      <dgm:spPr/>
      <dgm:t>
        <a:bodyPr/>
        <a:lstStyle/>
        <a:p>
          <a:endParaRPr lang="zh-CN" altLang="en-US" sz="1600"/>
        </a:p>
      </dgm:t>
    </dgm:pt>
    <dgm:pt modelId="{7935619F-F9DF-4C08-8E46-0DB1BAC97809}" type="sibTrans" cxnId="{EFBF1F11-6380-4DF2-93E2-99302AA7FC14}">
      <dgm:prSet/>
      <dgm:spPr/>
      <dgm:t>
        <a:bodyPr/>
        <a:lstStyle/>
        <a:p>
          <a:endParaRPr lang="zh-CN" altLang="en-US" sz="1600"/>
        </a:p>
      </dgm:t>
    </dgm:pt>
    <dgm:pt modelId="{E2BA9C09-D22E-4162-A462-1E41D9387900}">
      <dgm:prSet custT="1"/>
      <dgm:spPr/>
      <dgm:t>
        <a:bodyPr/>
        <a:lstStyle/>
        <a:p>
          <a:r>
            <a:rPr lang="en-US" altLang="zh-CN" sz="1400" b="1" dirty="0">
              <a:solidFill>
                <a:srgbClr val="FF0000"/>
              </a:solidFill>
            </a:rPr>
            <a:t>1</a:t>
          </a:r>
          <a:r>
            <a:rPr lang="zh-CN" altLang="en-US" sz="1400" b="1" dirty="0">
              <a:solidFill>
                <a:srgbClr val="FF0000"/>
              </a:solidFill>
            </a:rPr>
            <a:t>、蠕变解析式：</a:t>
          </a:r>
          <a:r>
            <a:rPr lang="zh-CN" altLang="en-US" sz="1400" dirty="0"/>
            <a:t>针对韩国文献蠕变解析式的中温限制等缺陷对解析式内容进行改进，结合机器学习的方法对拟合参量</a:t>
          </a:r>
          <a:r>
            <a:rPr lang="en-US" altLang="zh-CN" sz="1400" dirty="0"/>
            <a:t>A1</a:t>
          </a:r>
          <a:r>
            <a:rPr lang="zh-CN" altLang="en-US" sz="1400" dirty="0"/>
            <a:t>、</a:t>
          </a:r>
          <a:r>
            <a:rPr lang="en-US" altLang="zh-CN" sz="1400" dirty="0"/>
            <a:t>A2</a:t>
          </a:r>
          <a:r>
            <a:rPr lang="zh-CN" altLang="en-US" sz="1400" dirty="0"/>
            <a:t>进行估计；</a:t>
          </a:r>
          <a:endParaRPr lang="en-US" altLang="zh-CN" sz="1400" dirty="0"/>
        </a:p>
        <a:p>
          <a:r>
            <a:rPr lang="en-US" altLang="zh-CN" sz="1400" b="1" dirty="0">
              <a:solidFill>
                <a:srgbClr val="FF0000"/>
              </a:solidFill>
            </a:rPr>
            <a:t>2</a:t>
          </a:r>
          <a:r>
            <a:rPr lang="zh-CN" altLang="en-US" sz="1400" b="1" dirty="0">
              <a:solidFill>
                <a:srgbClr val="FF0000"/>
              </a:solidFill>
            </a:rPr>
            <a:t>、科学数据关联分析</a:t>
          </a:r>
          <a:r>
            <a:rPr lang="zh-CN" altLang="en-US" sz="1400" dirty="0"/>
            <a:t>：针对采集的文献以及文献包含的数据的特点，将利用知识图谱、数据溯源、统计分析和数据可视化、关联数据（</a:t>
          </a:r>
          <a:r>
            <a:rPr lang="en-US" altLang="zh-CN" sz="1400" dirty="0"/>
            <a:t>Linked Data</a:t>
          </a:r>
          <a:r>
            <a:rPr lang="zh-CN" altLang="en-US" sz="1400" dirty="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dirty="0"/>
        </a:p>
      </dgm:t>
    </dgm:pt>
    <dgm:pt modelId="{902BF49F-63CE-490B-A918-DB7D4C57E90C}" type="parTrans" cxnId="{7C8640C2-F9F3-443A-B9AA-B43011BA9211}">
      <dgm:prSet/>
      <dgm:spPr/>
      <dgm:t>
        <a:bodyPr/>
        <a:lstStyle/>
        <a:p>
          <a:endParaRPr lang="zh-CN" altLang="en-US" sz="1600"/>
        </a:p>
      </dgm:t>
    </dgm:pt>
    <dgm:pt modelId="{B46E2185-6B46-43B6-B557-023AD43235AF}" type="sibTrans" cxnId="{7C8640C2-F9F3-443A-B9AA-B43011BA9211}">
      <dgm:prSet/>
      <dgm:spPr/>
      <dgm:t>
        <a:bodyPr/>
        <a:lstStyle/>
        <a:p>
          <a:endParaRPr lang="zh-CN" altLang="en-US" sz="1600"/>
        </a:p>
      </dgm:t>
    </dgm:pt>
    <dgm:pt modelId="{069C1BCB-9A34-451D-AF26-40907C679A22}">
      <dgm:prSet custT="1"/>
      <dgm:spPr/>
      <dgm:t>
        <a:bodyPr/>
        <a:lstStyle/>
        <a:p>
          <a:endParaRPr lang="en-US" altLang="zh-CN" sz="1400" dirty="0"/>
        </a:p>
      </dgm:t>
    </dgm:pt>
    <dgm:pt modelId="{313C49E0-E62F-4AFD-8370-5230D84A99EC}" type="parTrans" cxnId="{1C6956BB-772E-4781-BB41-E3D20E9CD1E0}">
      <dgm:prSet/>
      <dgm:spPr/>
      <dgm:t>
        <a:bodyPr/>
        <a:lstStyle/>
        <a:p>
          <a:endParaRPr lang="zh-CN" altLang="en-US"/>
        </a:p>
      </dgm:t>
    </dgm:pt>
    <dgm:pt modelId="{6249B74F-A81A-4DA4-8F10-BC039DAA006B}" type="sibTrans" cxnId="{1C6956BB-772E-4781-BB41-E3D20E9CD1E0}">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pt>
    <dgm:pt modelId="{13DCD990-7A02-461C-883B-D27B5B41462D}" type="pres">
      <dgm:prSet presAssocID="{D7EA7242-E71D-4E12-93B9-182AA7C9EE9C}" presName="thickLine" presStyleLbl="alignNode1" presStyleIdx="0" presStyleCnt="1" custLinFactNeighborX="909" custLinFactNeighborY="-5519"/>
      <dgm:spPr/>
    </dgm:pt>
    <dgm:pt modelId="{710F989C-ECF3-47B9-8DB0-AAC41BA6CB63}" type="pres">
      <dgm:prSet presAssocID="{D7EA7242-E71D-4E12-93B9-182AA7C9EE9C}" presName="horz1" presStyleCnt="0"/>
      <dgm:spPr/>
    </dgm:pt>
    <dgm:pt modelId="{36D39AD6-ADFC-46A2-A03E-165FC36293F3}" type="pres">
      <dgm:prSet presAssocID="{D7EA7242-E71D-4E12-93B9-182AA7C9EE9C}" presName="tx1" presStyleLbl="revTx" presStyleIdx="0" presStyleCnt="6" custScaleX="72973"/>
      <dgm:spPr/>
    </dgm:pt>
    <dgm:pt modelId="{64B68C63-86C0-476F-87C7-9406E12D1468}" type="pres">
      <dgm:prSet presAssocID="{D7EA7242-E71D-4E12-93B9-182AA7C9EE9C}" presName="vert1" presStyleCnt="0"/>
      <dgm:spPr/>
    </dgm:pt>
    <dgm:pt modelId="{A8293264-0B1F-44FF-AB90-FE41C5F3E961}" type="pres">
      <dgm:prSet presAssocID="{02966B9F-A79D-4BEF-9FD4-352C5E637C5E}" presName="vertSpace2a" presStyleCnt="0"/>
      <dgm:spPr/>
    </dgm:pt>
    <dgm:pt modelId="{22E3E13E-A7DC-4528-981D-66BB4D5D5301}" type="pres">
      <dgm:prSet presAssocID="{02966B9F-A79D-4BEF-9FD4-352C5E637C5E}" presName="horz2" presStyleCnt="0"/>
      <dgm:spPr/>
    </dgm:pt>
    <dgm:pt modelId="{52C8D34A-87C9-46F0-BC4E-CBC30A16C27E}" type="pres">
      <dgm:prSet presAssocID="{02966B9F-A79D-4BEF-9FD4-352C5E637C5E}" presName="horzSpace2" presStyleCnt="0"/>
      <dgm:spPr/>
    </dgm:pt>
    <dgm:pt modelId="{CCDC6E1A-031D-4C23-826B-BEBC9656ACA0}" type="pres">
      <dgm:prSet presAssocID="{02966B9F-A79D-4BEF-9FD4-352C5E637C5E}" presName="tx2" presStyleLbl="revTx" presStyleIdx="1" presStyleCnt="6" custScaleX="92806" custLinFactNeighborX="11782" custLinFactNeighborY="-2746"/>
      <dgm:spPr/>
    </dgm:pt>
    <dgm:pt modelId="{08795B6F-E4E8-4F34-9BA5-836F848F1D99}" type="pres">
      <dgm:prSet presAssocID="{02966B9F-A79D-4BEF-9FD4-352C5E637C5E}" presName="vert2" presStyleCnt="0"/>
      <dgm:spPr/>
    </dgm:pt>
    <dgm:pt modelId="{CC3DD0CB-7193-4ADC-8243-C0DD063AEAF2}" type="pres">
      <dgm:prSet presAssocID="{02966B9F-A79D-4BEF-9FD4-352C5E637C5E}" presName="thinLine2b" presStyleLbl="callout" presStyleIdx="0" presStyleCnt="5"/>
      <dgm:spPr/>
    </dgm:pt>
    <dgm:pt modelId="{35793E06-583D-4785-880B-8A693BDBD2D3}" type="pres">
      <dgm:prSet presAssocID="{02966B9F-A79D-4BEF-9FD4-352C5E637C5E}" presName="vertSpace2b" presStyleCnt="0"/>
      <dgm:spPr/>
    </dgm:pt>
    <dgm:pt modelId="{89092443-2350-4B25-A757-EC6B8685E028}" type="pres">
      <dgm:prSet presAssocID="{0C358514-3D85-4B3F-9244-F0EE3DE926C1}" presName="horz2" presStyleCnt="0"/>
      <dgm:spPr/>
    </dgm:pt>
    <dgm:pt modelId="{755652AA-DA11-41D6-B419-54BD3EFC25B3}" type="pres">
      <dgm:prSet presAssocID="{0C358514-3D85-4B3F-9244-F0EE3DE926C1}" presName="horzSpace2" presStyleCnt="0"/>
      <dgm:spPr/>
    </dgm:pt>
    <dgm:pt modelId="{82B9E5D6-B9BD-4B92-B1FE-FB0E8314D79C}" type="pres">
      <dgm:prSet presAssocID="{0C358514-3D85-4B3F-9244-F0EE3DE926C1}" presName="tx2" presStyleLbl="revTx" presStyleIdx="2" presStyleCnt="6" custScaleX="91230" custLinFactNeighborX="11923" custLinFactNeighborY="1172"/>
      <dgm:spPr/>
    </dgm:pt>
    <dgm:pt modelId="{EC7A6785-6255-4D31-8354-1F4E98E28E2D}" type="pres">
      <dgm:prSet presAssocID="{0C358514-3D85-4B3F-9244-F0EE3DE926C1}" presName="vert2" presStyleCnt="0"/>
      <dgm:spPr/>
    </dgm:pt>
    <dgm:pt modelId="{36304FD3-E8FD-4FE5-BF60-6D89B3954A05}" type="pres">
      <dgm:prSet presAssocID="{0C358514-3D85-4B3F-9244-F0EE3DE926C1}" presName="thinLine2b" presStyleLbl="callout" presStyleIdx="1" presStyleCnt="5"/>
      <dgm:spPr/>
    </dgm:pt>
    <dgm:pt modelId="{E6223079-C2AE-48C1-82AC-561BB1931EC8}" type="pres">
      <dgm:prSet presAssocID="{0C358514-3D85-4B3F-9244-F0EE3DE926C1}" presName="vertSpace2b" presStyleCnt="0"/>
      <dgm:spPr/>
    </dgm:pt>
    <dgm:pt modelId="{7D9030C3-60F2-4D48-A7BD-6D2505B14413}" type="pres">
      <dgm:prSet presAssocID="{8C85F52D-B926-4F50-8EA5-325336DFFEE6}" presName="horz2" presStyleCnt="0"/>
      <dgm:spPr/>
    </dgm:pt>
    <dgm:pt modelId="{88E968F8-E611-4652-94BF-199447E1BA23}" type="pres">
      <dgm:prSet presAssocID="{8C85F52D-B926-4F50-8EA5-325336DFFEE6}" presName="horzSpace2" presStyleCnt="0"/>
      <dgm:spPr/>
    </dgm:pt>
    <dgm:pt modelId="{E98496F2-4D49-4C87-9C6D-FC3C218D6679}" type="pres">
      <dgm:prSet presAssocID="{8C85F52D-B926-4F50-8EA5-325336DFFEE6}" presName="tx2" presStyleLbl="revTx" presStyleIdx="3" presStyleCnt="6" custScaleX="90314" custLinFactNeighborX="11924" custLinFactNeighborY="5936"/>
      <dgm:spPr/>
    </dgm:pt>
    <dgm:pt modelId="{9ABA3318-CF65-40CC-BE49-25E8A2C02B0C}" type="pres">
      <dgm:prSet presAssocID="{8C85F52D-B926-4F50-8EA5-325336DFFEE6}" presName="vert2" presStyleCnt="0"/>
      <dgm:spPr/>
    </dgm:pt>
    <dgm:pt modelId="{C027F768-BF18-4F14-AFCB-297FF048E7F9}" type="pres">
      <dgm:prSet presAssocID="{8C85F52D-B926-4F50-8EA5-325336DFFEE6}" presName="thinLine2b" presStyleLbl="callout" presStyleIdx="2" presStyleCnt="5"/>
      <dgm:spPr/>
    </dgm:pt>
    <dgm:pt modelId="{AFFCB633-6047-44F3-B5A8-7840357C8B91}" type="pres">
      <dgm:prSet presAssocID="{8C85F52D-B926-4F50-8EA5-325336DFFEE6}" presName="vertSpace2b" presStyleCnt="0"/>
      <dgm:spPr/>
    </dgm:pt>
    <dgm:pt modelId="{F8FF694D-4458-46F4-8B6E-853A809D58EB}" type="pres">
      <dgm:prSet presAssocID="{E2BA9C09-D22E-4162-A462-1E41D9387900}" presName="horz2" presStyleCnt="0"/>
      <dgm:spPr/>
    </dgm:pt>
    <dgm:pt modelId="{D6C8578E-E99C-433B-AFA5-B315C26C23AC}" type="pres">
      <dgm:prSet presAssocID="{E2BA9C09-D22E-4162-A462-1E41D9387900}" presName="horzSpace2" presStyleCnt="0"/>
      <dgm:spPr/>
    </dgm:pt>
    <dgm:pt modelId="{406FE150-9AD7-4520-BC0B-65F5BCC2106F}" type="pres">
      <dgm:prSet presAssocID="{E2BA9C09-D22E-4162-A462-1E41D9387900}" presName="tx2" presStyleLbl="revTx" presStyleIdx="4" presStyleCnt="6" custScaleX="90050" custLinFactNeighborX="11924" custLinFactNeighborY="1507"/>
      <dgm:spPr/>
    </dgm:pt>
    <dgm:pt modelId="{1A352975-579D-4B1E-883B-6537CE0EB652}" type="pres">
      <dgm:prSet presAssocID="{E2BA9C09-D22E-4162-A462-1E41D9387900}" presName="vert2" presStyleCnt="0"/>
      <dgm:spPr/>
    </dgm:pt>
    <dgm:pt modelId="{267E378E-358A-4C0B-9310-318BAFE769BE}" type="pres">
      <dgm:prSet presAssocID="{E2BA9C09-D22E-4162-A462-1E41D9387900}" presName="thinLine2b" presStyleLbl="callout" presStyleIdx="3" presStyleCnt="5" custLinFactY="800000" custLinFactNeighborX="-61" custLinFactNeighborY="890643"/>
      <dgm:spPr/>
    </dgm:pt>
    <dgm:pt modelId="{6E66A573-3C1E-4413-963A-94818F44F228}" type="pres">
      <dgm:prSet presAssocID="{E2BA9C09-D22E-4162-A462-1E41D9387900}" presName="vertSpace2b" presStyleCnt="0"/>
      <dgm:spPr/>
    </dgm:pt>
    <dgm:pt modelId="{06483B13-41FA-4834-B921-9C5A328BF907}" type="pres">
      <dgm:prSet presAssocID="{069C1BCB-9A34-451D-AF26-40907C679A22}" presName="horz2" presStyleCnt="0"/>
      <dgm:spPr/>
    </dgm:pt>
    <dgm:pt modelId="{5B4E4795-7A53-4C8D-9E8B-48CA0D740B24}" type="pres">
      <dgm:prSet presAssocID="{069C1BCB-9A34-451D-AF26-40907C679A22}" presName="horzSpace2" presStyleCnt="0"/>
      <dgm:spPr/>
    </dgm:pt>
    <dgm:pt modelId="{672CCEA2-B5CC-4F92-BAEF-58DC4383A4E8}" type="pres">
      <dgm:prSet presAssocID="{069C1BCB-9A34-451D-AF26-40907C679A22}" presName="tx2" presStyleLbl="revTx" presStyleIdx="5" presStyleCnt="6"/>
      <dgm:spPr/>
    </dgm:pt>
    <dgm:pt modelId="{05A8825D-68AE-4A3D-BB24-56CDEB34072D}" type="pres">
      <dgm:prSet presAssocID="{069C1BCB-9A34-451D-AF26-40907C679A22}" presName="vert2" presStyleCnt="0"/>
      <dgm:spPr/>
    </dgm:pt>
    <dgm:pt modelId="{3F026205-C2D6-454E-92E7-E7F7D949193A}" type="pres">
      <dgm:prSet presAssocID="{069C1BCB-9A34-451D-AF26-40907C679A22}" presName="thinLine2b" presStyleLbl="callout" presStyleIdx="4" presStyleCnt="5" custLinFactY="-343093" custLinFactNeighborX="-61" custLinFactNeighborY="-400000"/>
      <dgm:spPr/>
    </dgm:pt>
    <dgm:pt modelId="{15F43677-F3FD-415C-99C1-A3FF0BDDC96B}" type="pres">
      <dgm:prSet presAssocID="{069C1BCB-9A34-451D-AF26-40907C679A22}"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75C1B820-9A55-4F20-AF68-E474329FC12A}" type="presOf" srcId="{02966B9F-A79D-4BEF-9FD4-352C5E637C5E}" destId="{CCDC6E1A-031D-4C23-826B-BEBC9656ACA0}" srcOrd="0" destOrd="0" presId="urn:microsoft.com/office/officeart/2008/layout/LinedList"/>
    <dgm:cxn modelId="{6FBB8830-4739-4E73-9F3F-12B241E9AAA8}" srcId="{D7EA7242-E71D-4E12-93B9-182AA7C9EE9C}" destId="{02966B9F-A79D-4BEF-9FD4-352C5E637C5E}" srcOrd="0" destOrd="0" parTransId="{370A936C-A0C6-41DF-A771-FE561BE28018}" sibTransId="{58F2AF52-FABD-42C6-ABA3-30F2BAC358B0}"/>
    <dgm:cxn modelId="{3C17145E-96D1-4725-BEE9-7B508471827E}" type="presOf" srcId="{0C358514-3D85-4B3F-9244-F0EE3DE926C1}" destId="{82B9E5D6-B9BD-4B92-B1FE-FB0E8314D79C}" srcOrd="0" destOrd="0" presId="urn:microsoft.com/office/officeart/2008/layout/LinedList"/>
    <dgm:cxn modelId="{2F9D9849-0CEF-4449-86F8-5BE6419FE9B1}" type="presOf" srcId="{D7EA7242-E71D-4E12-93B9-182AA7C9EE9C}" destId="{36D39AD6-ADFC-46A2-A03E-165FC36293F3}" srcOrd="0" destOrd="0" presId="urn:microsoft.com/office/officeart/2008/layout/LinedList"/>
    <dgm:cxn modelId="{7E5FC08D-441B-4D78-805C-6C10F2331929}" type="presOf" srcId="{069C1BCB-9A34-451D-AF26-40907C679A22}" destId="{672CCEA2-B5CC-4F92-BAEF-58DC4383A4E8}"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A96669BB-E2A1-4113-95FE-2E4FD23BB6DD}" type="presOf" srcId="{EE89F07D-B38E-4E97-81F3-708539FCD01E}" destId="{A73BBC33-5615-43FC-84FF-8B9CC62888A9}" srcOrd="0" destOrd="0" presId="urn:microsoft.com/office/officeart/2008/layout/LinedList"/>
    <dgm:cxn modelId="{1C6956BB-772E-4781-BB41-E3D20E9CD1E0}" srcId="{D7EA7242-E71D-4E12-93B9-182AA7C9EE9C}" destId="{069C1BCB-9A34-451D-AF26-40907C679A22}" srcOrd="4" destOrd="0" parTransId="{313C49E0-E62F-4AFD-8370-5230D84A99EC}" sibTransId="{6249B74F-A81A-4DA4-8F10-BC039DAA006B}"/>
    <dgm:cxn modelId="{9CB2CCBD-5558-4856-A554-B0A9E46B1E82}" type="presOf" srcId="{8C85F52D-B926-4F50-8EA5-325336DFFEE6}" destId="{E98496F2-4D49-4C87-9C6D-FC3C218D6679}" srcOrd="0" destOrd="0" presId="urn:microsoft.com/office/officeart/2008/layout/LinedList"/>
    <dgm:cxn modelId="{E886D5C1-F9A5-40FF-A47E-22ACCC47815F}" srcId="{D7EA7242-E71D-4E12-93B9-182AA7C9EE9C}" destId="{0C358514-3D85-4B3F-9244-F0EE3DE926C1}" srcOrd="1" destOrd="0" parTransId="{6DA28A2D-1F75-4D24-B1AE-C5401D6FBE47}" sibTransId="{CDEF438F-2D2D-4601-ADE6-6BD1B5B62FFD}"/>
    <dgm:cxn modelId="{7C8640C2-F9F3-443A-B9AA-B43011BA9211}" srcId="{D7EA7242-E71D-4E12-93B9-182AA7C9EE9C}" destId="{E2BA9C09-D22E-4162-A462-1E41D9387900}" srcOrd="3" destOrd="0" parTransId="{902BF49F-63CE-490B-A918-DB7D4C57E90C}" sibTransId="{B46E2185-6B46-43B6-B557-023AD43235AF}"/>
    <dgm:cxn modelId="{5FBF3EEA-AF67-47EA-8A1F-B097B5FFAECF}" type="presOf" srcId="{E2BA9C09-D22E-4162-A462-1E41D9387900}" destId="{406FE150-9AD7-4520-BC0B-65F5BCC2106F}" srcOrd="0" destOrd="0" presId="urn:microsoft.com/office/officeart/2008/layout/LinedList"/>
    <dgm:cxn modelId="{DC281E6A-55A7-41CC-8737-43DBA189271B}" type="presParOf" srcId="{A73BBC33-5615-43FC-84FF-8B9CC62888A9}" destId="{13DCD990-7A02-461C-883B-D27B5B41462D}" srcOrd="0" destOrd="0" presId="urn:microsoft.com/office/officeart/2008/layout/LinedList"/>
    <dgm:cxn modelId="{B0389460-CA0F-4324-A94F-E0D854B04698}" type="presParOf" srcId="{A73BBC33-5615-43FC-84FF-8B9CC62888A9}" destId="{710F989C-ECF3-47B9-8DB0-AAC41BA6CB63}" srcOrd="1" destOrd="0" presId="urn:microsoft.com/office/officeart/2008/layout/LinedList"/>
    <dgm:cxn modelId="{59E76F4D-E42E-47D4-BC35-BE7B03EB9ECE}" type="presParOf" srcId="{710F989C-ECF3-47B9-8DB0-AAC41BA6CB63}" destId="{36D39AD6-ADFC-46A2-A03E-165FC36293F3}" srcOrd="0" destOrd="0" presId="urn:microsoft.com/office/officeart/2008/layout/LinedList"/>
    <dgm:cxn modelId="{3EA8C82E-E044-4849-A1BA-95CCE725A9A4}" type="presParOf" srcId="{710F989C-ECF3-47B9-8DB0-AAC41BA6CB63}" destId="{64B68C63-86C0-476F-87C7-9406E12D1468}" srcOrd="1" destOrd="0" presId="urn:microsoft.com/office/officeart/2008/layout/LinedList"/>
    <dgm:cxn modelId="{7654FF2E-CB48-4536-824C-F1E0595E988A}" type="presParOf" srcId="{64B68C63-86C0-476F-87C7-9406E12D1468}" destId="{A8293264-0B1F-44FF-AB90-FE41C5F3E961}" srcOrd="0" destOrd="0" presId="urn:microsoft.com/office/officeart/2008/layout/LinedList"/>
    <dgm:cxn modelId="{C7888ACB-C2CA-4B1B-8E4A-C4402BAE824B}" type="presParOf" srcId="{64B68C63-86C0-476F-87C7-9406E12D1468}" destId="{22E3E13E-A7DC-4528-981D-66BB4D5D5301}" srcOrd="1" destOrd="0" presId="urn:microsoft.com/office/officeart/2008/layout/LinedList"/>
    <dgm:cxn modelId="{DAE9CFC4-0C90-42CB-9C24-2D17FA59E321}" type="presParOf" srcId="{22E3E13E-A7DC-4528-981D-66BB4D5D5301}" destId="{52C8D34A-87C9-46F0-BC4E-CBC30A16C27E}" srcOrd="0" destOrd="0" presId="urn:microsoft.com/office/officeart/2008/layout/LinedList"/>
    <dgm:cxn modelId="{7028EE98-CB24-4E62-A084-FDD708BF56F3}" type="presParOf" srcId="{22E3E13E-A7DC-4528-981D-66BB4D5D5301}" destId="{CCDC6E1A-031D-4C23-826B-BEBC9656ACA0}" srcOrd="1" destOrd="0" presId="urn:microsoft.com/office/officeart/2008/layout/LinedList"/>
    <dgm:cxn modelId="{A9CF0675-B443-4FDF-A1AF-BDC1A3523DB8}" type="presParOf" srcId="{22E3E13E-A7DC-4528-981D-66BB4D5D5301}" destId="{08795B6F-E4E8-4F34-9BA5-836F848F1D99}" srcOrd="2" destOrd="0" presId="urn:microsoft.com/office/officeart/2008/layout/LinedList"/>
    <dgm:cxn modelId="{782E7017-43AD-44B1-BABA-AFC290640333}" type="presParOf" srcId="{64B68C63-86C0-476F-87C7-9406E12D1468}" destId="{CC3DD0CB-7193-4ADC-8243-C0DD063AEAF2}" srcOrd="2" destOrd="0" presId="urn:microsoft.com/office/officeart/2008/layout/LinedList"/>
    <dgm:cxn modelId="{D2688A9A-B557-4532-8B8F-A5D3F470D5CB}" type="presParOf" srcId="{64B68C63-86C0-476F-87C7-9406E12D1468}" destId="{35793E06-583D-4785-880B-8A693BDBD2D3}" srcOrd="3" destOrd="0" presId="urn:microsoft.com/office/officeart/2008/layout/LinedList"/>
    <dgm:cxn modelId="{3556C737-7AFD-4988-B31C-F55EC5A83BBB}" type="presParOf" srcId="{64B68C63-86C0-476F-87C7-9406E12D1468}" destId="{89092443-2350-4B25-A757-EC6B8685E028}" srcOrd="4" destOrd="0" presId="urn:microsoft.com/office/officeart/2008/layout/LinedList"/>
    <dgm:cxn modelId="{4AC9D85B-441B-4417-B15A-C836770B3A33}" type="presParOf" srcId="{89092443-2350-4B25-A757-EC6B8685E028}" destId="{755652AA-DA11-41D6-B419-54BD3EFC25B3}" srcOrd="0" destOrd="0" presId="urn:microsoft.com/office/officeart/2008/layout/LinedList"/>
    <dgm:cxn modelId="{DAEDE20F-17F9-4204-86A1-F5FDDAD09A1A}" type="presParOf" srcId="{89092443-2350-4B25-A757-EC6B8685E028}" destId="{82B9E5D6-B9BD-4B92-B1FE-FB0E8314D79C}" srcOrd="1" destOrd="0" presId="urn:microsoft.com/office/officeart/2008/layout/LinedList"/>
    <dgm:cxn modelId="{DDCC2C23-F444-47E2-9967-B2D0E198C344}" type="presParOf" srcId="{89092443-2350-4B25-A757-EC6B8685E028}" destId="{EC7A6785-6255-4D31-8354-1F4E98E28E2D}" srcOrd="2" destOrd="0" presId="urn:microsoft.com/office/officeart/2008/layout/LinedList"/>
    <dgm:cxn modelId="{AC41694F-2DB8-478E-AE9D-2955943FF810}" type="presParOf" srcId="{64B68C63-86C0-476F-87C7-9406E12D1468}" destId="{36304FD3-E8FD-4FE5-BF60-6D89B3954A05}" srcOrd="5" destOrd="0" presId="urn:microsoft.com/office/officeart/2008/layout/LinedList"/>
    <dgm:cxn modelId="{5DFAAE4A-465F-46FA-9D7C-6DF80908F8F6}" type="presParOf" srcId="{64B68C63-86C0-476F-87C7-9406E12D1468}" destId="{E6223079-C2AE-48C1-82AC-561BB1931EC8}" srcOrd="6" destOrd="0" presId="urn:microsoft.com/office/officeart/2008/layout/LinedList"/>
    <dgm:cxn modelId="{4E8BD94F-DA4B-4DF5-9D65-B4F4CA81EAE9}" type="presParOf" srcId="{64B68C63-86C0-476F-87C7-9406E12D1468}" destId="{7D9030C3-60F2-4D48-A7BD-6D2505B14413}" srcOrd="7" destOrd="0" presId="urn:microsoft.com/office/officeart/2008/layout/LinedList"/>
    <dgm:cxn modelId="{F1E935FA-A361-437B-865D-CB2C94A24024}" type="presParOf" srcId="{7D9030C3-60F2-4D48-A7BD-6D2505B14413}" destId="{88E968F8-E611-4652-94BF-199447E1BA23}" srcOrd="0" destOrd="0" presId="urn:microsoft.com/office/officeart/2008/layout/LinedList"/>
    <dgm:cxn modelId="{905578CC-21DE-4082-8C63-18A9AF934CEC}" type="presParOf" srcId="{7D9030C3-60F2-4D48-A7BD-6D2505B14413}" destId="{E98496F2-4D49-4C87-9C6D-FC3C218D6679}" srcOrd="1" destOrd="0" presId="urn:microsoft.com/office/officeart/2008/layout/LinedList"/>
    <dgm:cxn modelId="{9C38844F-2AAE-47BE-82E4-713419113911}" type="presParOf" srcId="{7D9030C3-60F2-4D48-A7BD-6D2505B14413}" destId="{9ABA3318-CF65-40CC-BE49-25E8A2C02B0C}" srcOrd="2" destOrd="0" presId="urn:microsoft.com/office/officeart/2008/layout/LinedList"/>
    <dgm:cxn modelId="{0D239920-33CB-4BF3-8A65-12F0FD6B6E36}" type="presParOf" srcId="{64B68C63-86C0-476F-87C7-9406E12D1468}" destId="{C027F768-BF18-4F14-AFCB-297FF048E7F9}" srcOrd="8" destOrd="0" presId="urn:microsoft.com/office/officeart/2008/layout/LinedList"/>
    <dgm:cxn modelId="{FA9F6CB3-0BF7-41A2-B7C7-2D3DA60167AC}" type="presParOf" srcId="{64B68C63-86C0-476F-87C7-9406E12D1468}" destId="{AFFCB633-6047-44F3-B5A8-7840357C8B91}" srcOrd="9" destOrd="0" presId="urn:microsoft.com/office/officeart/2008/layout/LinedList"/>
    <dgm:cxn modelId="{FA1DB61E-AE7D-47FF-BB23-33BE29904E21}" type="presParOf" srcId="{64B68C63-86C0-476F-87C7-9406E12D1468}" destId="{F8FF694D-4458-46F4-8B6E-853A809D58EB}" srcOrd="10" destOrd="0" presId="urn:microsoft.com/office/officeart/2008/layout/LinedList"/>
    <dgm:cxn modelId="{5D78AAA5-61FF-4719-B95A-DB068D844076}" type="presParOf" srcId="{F8FF694D-4458-46F4-8B6E-853A809D58EB}" destId="{D6C8578E-E99C-433B-AFA5-B315C26C23AC}" srcOrd="0" destOrd="0" presId="urn:microsoft.com/office/officeart/2008/layout/LinedList"/>
    <dgm:cxn modelId="{8ECC0270-2A1F-46A2-ABCB-ADFD213925B0}" type="presParOf" srcId="{F8FF694D-4458-46F4-8B6E-853A809D58EB}" destId="{406FE150-9AD7-4520-BC0B-65F5BCC2106F}" srcOrd="1" destOrd="0" presId="urn:microsoft.com/office/officeart/2008/layout/LinedList"/>
    <dgm:cxn modelId="{CEB4B34B-E463-4FC2-9913-FBAF848579CC}" type="presParOf" srcId="{F8FF694D-4458-46F4-8B6E-853A809D58EB}" destId="{1A352975-579D-4B1E-883B-6537CE0EB652}" srcOrd="2" destOrd="0" presId="urn:microsoft.com/office/officeart/2008/layout/LinedList"/>
    <dgm:cxn modelId="{AFFD88BD-1568-4150-BA3B-FB6B401BDE82}" type="presParOf" srcId="{64B68C63-86C0-476F-87C7-9406E12D1468}" destId="{267E378E-358A-4C0B-9310-318BAFE769BE}" srcOrd="11" destOrd="0" presId="urn:microsoft.com/office/officeart/2008/layout/LinedList"/>
    <dgm:cxn modelId="{8252A6ED-6FD9-4DD8-BD76-D4A2C66E17EF}" type="presParOf" srcId="{64B68C63-86C0-476F-87C7-9406E12D1468}" destId="{6E66A573-3C1E-4413-963A-94818F44F228}" srcOrd="12" destOrd="0" presId="urn:microsoft.com/office/officeart/2008/layout/LinedList"/>
    <dgm:cxn modelId="{57D71E81-A037-4E24-B952-A6097D80AA54}" type="presParOf" srcId="{64B68C63-86C0-476F-87C7-9406E12D1468}" destId="{06483B13-41FA-4834-B921-9C5A328BF907}" srcOrd="13" destOrd="0" presId="urn:microsoft.com/office/officeart/2008/layout/LinedList"/>
    <dgm:cxn modelId="{328DBAC6-F184-4FEB-A13A-64791AEC2A8C}" type="presParOf" srcId="{06483B13-41FA-4834-B921-9C5A328BF907}" destId="{5B4E4795-7A53-4C8D-9E8B-48CA0D740B24}" srcOrd="0" destOrd="0" presId="urn:microsoft.com/office/officeart/2008/layout/LinedList"/>
    <dgm:cxn modelId="{79338366-5520-4788-865A-29B47A1DC2A2}" type="presParOf" srcId="{06483B13-41FA-4834-B921-9C5A328BF907}" destId="{672CCEA2-B5CC-4F92-BAEF-58DC4383A4E8}" srcOrd="1" destOrd="0" presId="urn:microsoft.com/office/officeart/2008/layout/LinedList"/>
    <dgm:cxn modelId="{267E63D3-DD7B-4E09-A1CE-FF1D4D5539B7}" type="presParOf" srcId="{06483B13-41FA-4834-B921-9C5A328BF907}" destId="{05A8825D-68AE-4A3D-BB24-56CDEB34072D}" srcOrd="2" destOrd="0" presId="urn:microsoft.com/office/officeart/2008/layout/LinedList"/>
    <dgm:cxn modelId="{1C342EDC-13D0-42A3-9406-CB25E0846702}" type="presParOf" srcId="{64B68C63-86C0-476F-87C7-9406E12D1468}" destId="{3F026205-C2D6-454E-92E7-E7F7D949193A}" srcOrd="14" destOrd="0" presId="urn:microsoft.com/office/officeart/2008/layout/LinedList"/>
    <dgm:cxn modelId="{877A1D18-0512-4115-A789-E34F2DAFC444}" type="presParOf" srcId="{64B68C63-86C0-476F-87C7-9406E12D1468}" destId="{15F43677-F3FD-415C-99C1-A3FF0BDDC96B}"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pt>
    <dgm:pt modelId="{781C7C5F-26DF-4786-B470-3ADC5868A24E}" type="pres">
      <dgm:prSet presAssocID="{7DEFCC1A-0029-493E-BD6C-C95389F18E96}" presName="circ1" presStyleLbl="vennNode1" presStyleIdx="0" presStyleCnt="4"/>
      <dgm:spPr/>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pt>
    <dgm:pt modelId="{2DCFACB0-A485-4C79-B84A-BCB7AE6FEC3E}" type="pres">
      <dgm:prSet presAssocID="{3A249F3D-24C6-4C4E-B7A5-1ECC0F320D5B}" presName="circ2" presStyleLbl="vennNode1" presStyleIdx="1" presStyleCnt="4"/>
      <dgm:spPr/>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pt>
    <dgm:pt modelId="{A9E12AAB-03B9-4C6F-A61C-DA0042C9EA42}" type="pres">
      <dgm:prSet presAssocID="{9F132F59-EA6A-4787-B5CE-59BD250C896B}" presName="circ3" presStyleLbl="vennNode1" presStyleIdx="2" presStyleCnt="4"/>
      <dgm:spPr/>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pt>
    <dgm:pt modelId="{E22F8C3A-FD0D-4DA2-A102-8CDF560E01DF}" type="pres">
      <dgm:prSet presAssocID="{1462D98D-297F-4378-9CBD-19A7AC4E0588}" presName="circ4" presStyleLbl="vennNode1" presStyleIdx="3" presStyleCnt="4"/>
      <dgm:spPr/>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pt>
  </dgm:ptLst>
  <dgm:cxnLst>
    <dgm:cxn modelId="{C13A2000-44D8-476C-97BC-18079EC39BAB}" srcId="{6A446059-C611-4C3D-8DAD-530F4600CB9F}" destId="{7DEFCC1A-0029-493E-BD6C-C95389F18E96}" srcOrd="0" destOrd="0" parTransId="{C1C10B29-4E0E-4CA7-A913-2D461E71C9F1}" sibTransId="{393D040D-864A-482B-8D6F-ABD2F715A4CD}"/>
    <dgm:cxn modelId="{AF3FF318-01A1-4FF4-A378-805EB5C2E644}" srcId="{6A446059-C611-4C3D-8DAD-530F4600CB9F}" destId="{3A249F3D-24C6-4C4E-B7A5-1ECC0F320D5B}" srcOrd="1" destOrd="0" parTransId="{B5648D4B-14DB-4638-8663-B531DCF8A6CC}" sibTransId="{F479A524-1F50-450E-B10D-D8878F782E92}"/>
    <dgm:cxn modelId="{ACF1EE5E-F1BC-457D-82AB-F88967483AD9}" type="presOf" srcId="{7DEFCC1A-0029-493E-BD6C-C95389F18E96}" destId="{781C7C5F-26DF-4786-B470-3ADC5868A24E}" srcOrd="0" destOrd="0" presId="urn:microsoft.com/office/officeart/2005/8/layout/venn1"/>
    <dgm:cxn modelId="{E921845F-8163-4060-A78D-F0A6827BD6DA}" srcId="{3A249F3D-24C6-4C4E-B7A5-1ECC0F320D5B}" destId="{1183A6C8-E40D-4874-8BF6-EB03083E0185}" srcOrd="0" destOrd="0" parTransId="{A27B4AD3-25E7-4944-8CB7-9A36B4317D2B}" sibTransId="{852A4675-C92C-4D88-A68F-902EF650B7EF}"/>
    <dgm:cxn modelId="{EE2F1262-7FDB-4655-BA1C-9BBE8D42C1E6}" type="presOf" srcId="{1462D98D-297F-4378-9CBD-19A7AC4E0588}" destId="{E22F8C3A-FD0D-4DA2-A102-8CDF560E01DF}" srcOrd="0" destOrd="0" presId="urn:microsoft.com/office/officeart/2005/8/layout/venn1"/>
    <dgm:cxn modelId="{4A8FC566-A2D4-4329-8337-50E955F0102F}" type="presOf" srcId="{9AC2108B-89E2-43B7-8F89-3403B4A04244}" destId="{781C7C5F-26DF-4786-B470-3ADC5868A24E}" srcOrd="0" destOrd="1"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C55F4759-D3AB-4C57-B04B-014703514CC7}" type="presOf" srcId="{9F132F59-EA6A-4787-B5CE-59BD250C896B}" destId="{A9E12AAB-03B9-4C6F-A61C-DA0042C9EA42}" srcOrd="0" destOrd="0" presId="urn:microsoft.com/office/officeart/2005/8/layout/venn1"/>
    <dgm:cxn modelId="{2FEA727B-B69E-4D4A-9459-42A9347C80F0}" type="presOf" srcId="{1183A6C8-E40D-4874-8BF6-EB03083E0185}" destId="{2DCFACB0-A485-4C79-B84A-BCB7AE6FEC3E}" srcOrd="0" destOrd="1"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9BEE3383-C232-4634-864D-8A609E999781}" srcId="{6A446059-C611-4C3D-8DAD-530F4600CB9F}" destId="{9F132F59-EA6A-4787-B5CE-59BD250C896B}" srcOrd="2" destOrd="0" parTransId="{F2E333AE-55CB-4429-AEDD-B5C3D00F4634}" sibTransId="{09D8AC89-B021-4BF2-9986-6BA00209ED45}"/>
    <dgm:cxn modelId="{BF8DFC8A-DB44-415D-966F-5217D29C6534}" type="presOf" srcId="{67F276AF-445A-4D09-8EC6-CF681E64E47D}" destId="{A9E12AAB-03B9-4C6F-A61C-DA0042C9EA42}" srcOrd="0" destOrd="1" presId="urn:microsoft.com/office/officeart/2005/8/layout/venn1"/>
    <dgm:cxn modelId="{3B143E8E-BF63-4351-BB81-D49985DCCEC5}" type="presOf" srcId="{9AC2108B-89E2-43B7-8F89-3403B4A04244}" destId="{FB1353CC-8C8B-4704-B893-1BF90AEF0DCD}" srcOrd="1" destOrd="1" presId="urn:microsoft.com/office/officeart/2005/8/layout/venn1"/>
    <dgm:cxn modelId="{D341928F-43AD-4242-BAB1-4997872637B3}" type="presOf" srcId="{67F276AF-445A-4D09-8EC6-CF681E64E47D}" destId="{2AD649E4-B56A-458F-813B-B040A6B83254}" srcOrd="1" destOrd="1" presId="urn:microsoft.com/office/officeart/2005/8/layout/venn1"/>
    <dgm:cxn modelId="{B9A40EA0-8C75-4495-BF3B-5EA5C4D862B3}" type="presOf" srcId="{1183A6C8-E40D-4874-8BF6-EB03083E0185}" destId="{15C88B51-79BA-4832-AEC8-4E35CDD64F90}" srcOrd="1" destOrd="1" presId="urn:microsoft.com/office/officeart/2005/8/layout/venn1"/>
    <dgm:cxn modelId="{F75019A7-4BD3-4BBF-96A1-6F56169F2478}" type="presOf" srcId="{50583D64-277F-4B0B-8988-2470B12AB558}" destId="{1F810E24-7FC6-412B-9486-93604AD37EBA}" srcOrd="1" destOrd="1" presId="urn:microsoft.com/office/officeart/2005/8/layout/venn1"/>
    <dgm:cxn modelId="{C05C05A8-790C-4CA6-98CA-C6E93F2AA452}" srcId="{9F132F59-EA6A-4787-B5CE-59BD250C896B}" destId="{67F276AF-445A-4D09-8EC6-CF681E64E47D}" srcOrd="0" destOrd="0" parTransId="{E41A0F22-2F9C-43B9-84C0-88251BE6C6C9}" sibTransId="{C2B0B998-3F0F-4FD6-B9B9-AFA023388A47}"/>
    <dgm:cxn modelId="{D85E1CAF-C3B1-4ED4-9BDA-CBF206D41D18}" type="presOf" srcId="{3A249F3D-24C6-4C4E-B7A5-1ECC0F320D5B}" destId="{15C88B51-79BA-4832-AEC8-4E35CDD64F90}" srcOrd="1" destOrd="0" presId="urn:microsoft.com/office/officeart/2005/8/layout/venn1"/>
    <dgm:cxn modelId="{99687BB9-749F-4FC0-A4FC-6AB35B4AC6D7}" type="presOf" srcId="{7DEFCC1A-0029-493E-BD6C-C95389F18E96}" destId="{FB1353CC-8C8B-4704-B893-1BF90AEF0DCD}" srcOrd="1" destOrd="0" presId="urn:microsoft.com/office/officeart/2005/8/layout/venn1"/>
    <dgm:cxn modelId="{44A0E9BA-EDFD-470C-8A5D-ED62F643C22C}" type="presOf" srcId="{9F132F59-EA6A-4787-B5CE-59BD250C896B}" destId="{2AD649E4-B56A-458F-813B-B040A6B83254}" srcOrd="1" destOrd="0" presId="urn:microsoft.com/office/officeart/2005/8/layout/venn1"/>
    <dgm:cxn modelId="{5904C6C3-6FFF-4622-B615-C99B051B502F}" type="presOf" srcId="{6A446059-C611-4C3D-8DAD-530F4600CB9F}" destId="{3F84A88E-52D1-4AAF-8F78-5E1F661BB61B}" srcOrd="0" destOrd="0" presId="urn:microsoft.com/office/officeart/2005/8/layout/venn1"/>
    <dgm:cxn modelId="{406FD6C8-9F92-4649-929C-AFA985E9B02A}" type="presOf" srcId="{50583D64-277F-4B0B-8988-2470B12AB558}" destId="{E22F8C3A-FD0D-4DA2-A102-8CDF560E01DF}" srcOrd="0" destOrd="1"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84868BF8-97DB-46E4-B7F1-0D509F1B50BD}" type="presOf" srcId="{1462D98D-297F-4378-9CBD-19A7AC4E0588}" destId="{1F810E24-7FC6-412B-9486-93604AD37EBA}" srcOrd="1" destOrd="0" presId="urn:microsoft.com/office/officeart/2005/8/layout/venn1"/>
    <dgm:cxn modelId="{DB03EDF8-CF2E-4F8C-A11F-E95BF25465BF}" type="presOf" srcId="{3A249F3D-24C6-4C4E-B7A5-1ECC0F320D5B}" destId="{2DCFACB0-A485-4C79-B84A-BCB7AE6FEC3E}" srcOrd="0" destOrd="0" presId="urn:microsoft.com/office/officeart/2005/8/layout/venn1"/>
    <dgm:cxn modelId="{8AC20826-159E-4F26-85BE-0DF8F3921E58}" type="presParOf" srcId="{3F84A88E-52D1-4AAF-8F78-5E1F661BB61B}" destId="{781C7C5F-26DF-4786-B470-3ADC5868A24E}" srcOrd="0" destOrd="0" presId="urn:microsoft.com/office/officeart/2005/8/layout/venn1"/>
    <dgm:cxn modelId="{3BC9C18E-FAFB-4BE5-B758-5B18C22698F7}" type="presParOf" srcId="{3F84A88E-52D1-4AAF-8F78-5E1F661BB61B}" destId="{FB1353CC-8C8B-4704-B893-1BF90AEF0DCD}" srcOrd="1" destOrd="0" presId="urn:microsoft.com/office/officeart/2005/8/layout/venn1"/>
    <dgm:cxn modelId="{2632DABF-2792-424C-89BE-53C5FE848E51}" type="presParOf" srcId="{3F84A88E-52D1-4AAF-8F78-5E1F661BB61B}" destId="{2DCFACB0-A485-4C79-B84A-BCB7AE6FEC3E}" srcOrd="2" destOrd="0" presId="urn:microsoft.com/office/officeart/2005/8/layout/venn1"/>
    <dgm:cxn modelId="{213840C9-FE9C-41D5-BE52-EB6C8371844E}" type="presParOf" srcId="{3F84A88E-52D1-4AAF-8F78-5E1F661BB61B}" destId="{15C88B51-79BA-4832-AEC8-4E35CDD64F90}" srcOrd="3" destOrd="0" presId="urn:microsoft.com/office/officeart/2005/8/layout/venn1"/>
    <dgm:cxn modelId="{0149CB93-F265-4C94-A921-3EE2164259C0}" type="presParOf" srcId="{3F84A88E-52D1-4AAF-8F78-5E1F661BB61B}" destId="{A9E12AAB-03B9-4C6F-A61C-DA0042C9EA42}" srcOrd="4" destOrd="0" presId="urn:microsoft.com/office/officeart/2005/8/layout/venn1"/>
    <dgm:cxn modelId="{03E5CCD6-12A5-4690-89A9-F96736F33437}" type="presParOf" srcId="{3F84A88E-52D1-4AAF-8F78-5E1F661BB61B}" destId="{2AD649E4-B56A-458F-813B-B040A6B83254}" srcOrd="5" destOrd="0" presId="urn:microsoft.com/office/officeart/2005/8/layout/venn1"/>
    <dgm:cxn modelId="{DF9FDF80-BA33-473C-869A-CC01BF0C9B08}" type="presParOf" srcId="{3F84A88E-52D1-4AAF-8F78-5E1F661BB61B}" destId="{E22F8C3A-FD0D-4DA2-A102-8CDF560E01DF}" srcOrd="6" destOrd="0" presId="urn:microsoft.com/office/officeart/2005/8/layout/venn1"/>
    <dgm:cxn modelId="{92A1BDBC-4A42-433A-A7DD-5D2E81566F96}"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E752082A-36FD-4EAA-8B4F-328F8E329162}"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7BE4D1A3-A689-4DD7-A949-389BF1D6DEA4}" type="presOf" srcId="{85B98582-1402-4B03-9FE3-E607AC163D4A}" destId="{19C21B2D-2107-4D24-8D86-29C33125AC2D}" srcOrd="0" destOrd="0" presId="urn:microsoft.com/office/officeart/2005/8/layout/venn3"/>
    <dgm:cxn modelId="{A2D338F4-A2E1-4428-B620-899E340D59FC}" type="presOf" srcId="{427A2880-395F-4F04-A6B8-82B1801684D1}" destId="{D7F63DC7-3EB9-4CBC-A803-6D639F7ECA79}" srcOrd="0" destOrd="0" presId="urn:microsoft.com/office/officeart/2005/8/layout/venn3"/>
    <dgm:cxn modelId="{BACEAA21-84EF-4200-976F-1B4E70110B3D}" type="presParOf" srcId="{D7F63DC7-3EB9-4CBC-A803-6D639F7ECA79}" destId="{9BAF608B-8F8D-4BEF-8CC5-DFCC52CD4FC2}" srcOrd="0" destOrd="0" presId="urn:microsoft.com/office/officeart/2005/8/layout/venn3"/>
    <dgm:cxn modelId="{DBEF07C7-798C-4319-85E9-24410999E32E}" type="presParOf" srcId="{D7F63DC7-3EB9-4CBC-A803-6D639F7ECA79}" destId="{D0149637-9DBB-4B4A-A815-4D12A22DFE25}" srcOrd="1" destOrd="0" presId="urn:microsoft.com/office/officeart/2005/8/layout/venn3"/>
    <dgm:cxn modelId="{F07AD259-15D1-451D-AD6A-F46350F14996}"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D7BA116-866D-40DE-8A1E-F419B5880F6D}"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30E92294-A648-43F3-B27B-3F9EB5EE7B0B}" type="presOf" srcId="{D1657290-8733-488A-9C73-C7C011D2E30E}" destId="{9BAF608B-8F8D-4BEF-8CC5-DFCC52CD4FC2}" srcOrd="0" destOrd="0" presId="urn:microsoft.com/office/officeart/2005/8/layout/venn3"/>
    <dgm:cxn modelId="{5EA458F6-1EE2-4F4D-AF79-772AC646E4AC}" type="presOf" srcId="{427A2880-395F-4F04-A6B8-82B1801684D1}" destId="{D7F63DC7-3EB9-4CBC-A803-6D639F7ECA79}" srcOrd="0" destOrd="0" presId="urn:microsoft.com/office/officeart/2005/8/layout/venn3"/>
    <dgm:cxn modelId="{BCE864DD-EDDE-4E63-8D22-91FB6E58D347}" type="presParOf" srcId="{D7F63DC7-3EB9-4CBC-A803-6D639F7ECA79}" destId="{9BAF608B-8F8D-4BEF-8CC5-DFCC52CD4FC2}" srcOrd="0" destOrd="0" presId="urn:microsoft.com/office/officeart/2005/8/layout/venn3"/>
    <dgm:cxn modelId="{490F0620-3361-402E-81C6-A0FDFE3698EE}" type="presParOf" srcId="{D7F63DC7-3EB9-4CBC-A803-6D639F7ECA79}" destId="{D0149637-9DBB-4B4A-A815-4D12A22DFE25}" srcOrd="1" destOrd="0" presId="urn:microsoft.com/office/officeart/2005/8/layout/venn3"/>
    <dgm:cxn modelId="{D4F6F3FF-4217-4DE6-9EA9-5BB11F7ED4B5}"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BBAE036-C8D7-4E01-A078-261895875CBD}" srcId="{427A2880-395F-4F04-A6B8-82B1801684D1}" destId="{85B98582-1402-4B03-9FE3-E607AC163D4A}" srcOrd="1" destOrd="0" parTransId="{10AD475D-F566-47A9-BFF8-34359AEDCAAF}" sibTransId="{15BDA56A-CBFE-4E2A-9970-180FB3D5E8AA}"/>
    <dgm:cxn modelId="{46AB593F-C495-4A13-86C7-965872DDF4D4}" type="presOf" srcId="{85B98582-1402-4B03-9FE3-E607AC163D4A}" destId="{19C21B2D-2107-4D24-8D86-29C33125AC2D}"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AB588BAE-DE97-456F-B877-A397AB362E49}" type="presOf" srcId="{427A2880-395F-4F04-A6B8-82B1801684D1}" destId="{D7F63DC7-3EB9-4CBC-A803-6D639F7ECA79}" srcOrd="0" destOrd="0" presId="urn:microsoft.com/office/officeart/2005/8/layout/venn3"/>
    <dgm:cxn modelId="{D253B0EC-1263-4679-A1D2-1D75544867E6}" type="presOf" srcId="{D1657290-8733-488A-9C73-C7C011D2E30E}" destId="{9BAF608B-8F8D-4BEF-8CC5-DFCC52CD4FC2}" srcOrd="0" destOrd="0" presId="urn:microsoft.com/office/officeart/2005/8/layout/venn3"/>
    <dgm:cxn modelId="{36135D7C-4DD1-4ABF-B890-7E84C05DFA43}" type="presParOf" srcId="{D7F63DC7-3EB9-4CBC-A803-6D639F7ECA79}" destId="{9BAF608B-8F8D-4BEF-8CC5-DFCC52CD4FC2}" srcOrd="0" destOrd="0" presId="urn:microsoft.com/office/officeart/2005/8/layout/venn3"/>
    <dgm:cxn modelId="{9C0833A8-0598-4AF3-9B0E-69C079CC38BA}" type="presParOf" srcId="{D7F63DC7-3EB9-4CBC-A803-6D639F7ECA79}" destId="{D0149637-9DBB-4B4A-A815-4D12A22DFE25}" srcOrd="1" destOrd="0" presId="urn:microsoft.com/office/officeart/2005/8/layout/venn3"/>
    <dgm:cxn modelId="{D260C08F-0C19-4C72-8470-03D3AA4258AB}"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412C730A-E76C-481E-9711-243294E6914C}" type="presOf" srcId="{85B98582-1402-4B03-9FE3-E607AC163D4A}" destId="{19C21B2D-2107-4D24-8D86-29C33125AC2D}" srcOrd="0" destOrd="0" presId="urn:microsoft.com/office/officeart/2005/8/layout/venn3"/>
    <dgm:cxn modelId="{8AF19320-5961-42AB-A0B5-825A61C4AC98}" type="presOf" srcId="{427A2880-395F-4F04-A6B8-82B1801684D1}" destId="{D7F63DC7-3EB9-4CBC-A803-6D639F7ECA79}" srcOrd="0" destOrd="0" presId="urn:microsoft.com/office/officeart/2005/8/layout/venn3"/>
    <dgm:cxn modelId="{371A9A30-1648-4706-A3BB-FAD86599C8CF}"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D7AB1E91-6F21-4790-BD2D-7670A17AD654}" type="presParOf" srcId="{D7F63DC7-3EB9-4CBC-A803-6D639F7ECA79}" destId="{9BAF608B-8F8D-4BEF-8CC5-DFCC52CD4FC2}" srcOrd="0" destOrd="0" presId="urn:microsoft.com/office/officeart/2005/8/layout/venn3"/>
    <dgm:cxn modelId="{06E75C34-E6F9-4230-B996-6365B011D4C1}" type="presParOf" srcId="{D7F63DC7-3EB9-4CBC-A803-6D639F7ECA79}" destId="{D0149637-9DBB-4B4A-A815-4D12A22DFE25}" srcOrd="1" destOrd="0" presId="urn:microsoft.com/office/officeart/2005/8/layout/venn3"/>
    <dgm:cxn modelId="{2B246B31-9ADD-4C3A-9E6C-01DE4DC036A4}"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0F69B01-A46C-4B8E-BA6C-CA7ABE4D165E}"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12ECF312-B15F-43A2-A58B-689ABCF0CE5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717D24A9-A38C-47F8-95BF-D5F7EA0AB609}" type="presOf" srcId="{534D5989-8F4D-4258-8225-B724768E9233}" destId="{777E6480-BB94-44CE-B407-D0500462E337}" srcOrd="0" destOrd="0"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67F265BF-85B5-4D9D-9F75-8F0257732F3E}" type="presOf" srcId="{D91B23D0-43B5-4C6B-BF71-684C58D6394F}" destId="{2AC453B5-CEF3-4FE2-AB06-0646F5A88E84}" srcOrd="0" destOrd="2" presId="urn:microsoft.com/office/officeart/2008/layout/VerticalCurvedList"/>
    <dgm:cxn modelId="{6E30F2CA-4C79-404E-B029-A9AC548906D4}"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6010BF23-9959-4415-94C2-0BF4EBC6E67A}" type="presOf" srcId="{D7A9A80B-B499-4CE9-B8B6-42D8B19FB683}" destId="{25CC8F4A-1A1B-4C3E-B9C9-3B2A7A2D0F66}" srcOrd="0" destOrd="0"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9B9F9B73-F022-449C-A114-3D2F84D3F5E2}" type="presOf" srcId="{8D427307-CEAF-4DD7-BB85-8785E2DCDB7F}" destId="{2AC453B5-CEF3-4FE2-AB06-0646F5A88E84}" srcOrd="0" destOrd="0" presId="urn:microsoft.com/office/officeart/2008/layout/VerticalCurvedList"/>
    <dgm:cxn modelId="{7588A555-F9CE-49E4-B539-F0B799B59D68}" type="presOf" srcId="{EB89F287-1E2B-4D7B-B849-A9AFDC62F93B}" destId="{0ADD1677-4BB9-411B-9F55-C6A8BB4AEFFE}" srcOrd="0" destOrd="0" presId="urn:microsoft.com/office/officeart/2008/layout/VerticalCurvedList"/>
    <dgm:cxn modelId="{AA29BC8F-E771-44E1-99D3-3B0049869E72}" type="presOf" srcId="{CAD4A8F6-B95E-4BDC-BAF5-2C029DD1BC4D}" destId="{2AC453B5-CEF3-4FE2-AB06-0646F5A88E84}" srcOrd="0" destOrd="1"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D1C608B8-2AB3-44C9-8847-F9A4FCC6636C}" type="presOf" srcId="{D91B23D0-43B5-4C6B-BF71-684C58D6394F}" destId="{2AC453B5-CEF3-4FE2-AB06-0646F5A88E84}" srcOrd="0" destOrd="2"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7D17D171-5FED-482C-BF39-FC645A37024E}" type="sibTrans" cxnId="{56EE06E9-9415-4972-B73D-6BDC5280C297}">
      <dgm:prSet/>
      <dgm:spPr/>
      <dgm:t>
        <a:bodyPr/>
        <a:lstStyle/>
        <a:p>
          <a:endParaRPr lang="zh-CN" altLang="en-US"/>
        </a:p>
      </dgm:t>
    </dgm:pt>
    <dgm:pt modelId="{B348BF65-5367-4A1B-837A-D986559AF7DB}" type="parTrans" cxnId="{56EE06E9-9415-4972-B73D-6BDC5280C297}">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DBED0D2D-1B4D-46BE-9ECE-BB9EE03CA1F0}" type="presOf" srcId="{D7A9A80B-B499-4CE9-B8B6-42D8B19FB683}" destId="{25CC8F4A-1A1B-4C3E-B9C9-3B2A7A2D0F66}" srcOrd="0" destOrd="0" presId="urn:microsoft.com/office/officeart/2008/layout/VerticalCurvedList"/>
    <dgm:cxn modelId="{F780CC30-4D01-463E-A4F5-B563533086A1}" type="presOf" srcId="{EB89F287-1E2B-4D7B-B849-A9AFDC62F93B}" destId="{0ADD1677-4BB9-411B-9F55-C6A8BB4AEFFE}"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BF1A50-3F79-4E56-A46E-B92A8E9D4A95}" type="presOf" srcId="{A031629A-C912-46DE-9250-B3AB97DBFEF3}" destId="{4973CE0B-830B-42A8-8F41-45A257AA0B8B}"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5A5A20AE-18ED-40D6-B723-8704FD8EA633}" type="presOf" srcId="{CAD4A8F6-B95E-4BDC-BAF5-2C029DD1BC4D}" destId="{2AC453B5-CEF3-4FE2-AB06-0646F5A88E84}" srcOrd="0" destOrd="1" presId="urn:microsoft.com/office/officeart/2008/layout/VerticalCurvedList"/>
    <dgm:cxn modelId="{E76BF3B7-82A7-4A2B-BBBE-286B2FB51FDD}" type="presOf" srcId="{D91B23D0-43B5-4C6B-BF71-684C58D6394F}" destId="{2AC453B5-CEF3-4FE2-AB06-0646F5A88E84}" srcOrd="0" destOrd="2" presId="urn:microsoft.com/office/officeart/2008/layout/VerticalCurvedList"/>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E34EC1F3-21DE-4529-A84B-4B2EBCE7947C}" type="presOf" srcId="{8D427307-CEAF-4DD7-BB85-8785E2DCDB7F}" destId="{2AC453B5-CEF3-4FE2-AB06-0646F5A88E84}" srcOrd="0" destOrd="0"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24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24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custT="1"/>
      <dgm:spPr/>
      <dgm:t>
        <a:bodyPr/>
        <a:lstStyle/>
        <a:p>
          <a:r>
            <a:rPr lang="zh-CN" altLang="en-US" sz="2400" dirty="0"/>
            <a:t>数据驱动的机器学习算法设计与实现</a:t>
          </a:r>
          <a:endParaRPr lang="zh-CN" altLang="en-US" sz="28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pt>
    <dgm:pt modelId="{9F718106-649B-4A83-A511-3398463A7101}" type="pres">
      <dgm:prSet presAssocID="{1D6078A9-2A84-4122-B3AF-F3388AA039DE}" presName="descendantText" presStyleLbl="alignAccFollowNode1" presStyleIdx="0" presStyleCnt="3">
        <dgm:presLayoutVars>
          <dgm:bulletEnabled val="1"/>
        </dgm:presLayoutVars>
      </dgm:prSet>
      <dgm:spPr/>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pt>
    <dgm:pt modelId="{E444D180-DE90-4BF5-ABA9-D2AE0740F6F8}" type="pres">
      <dgm:prSet presAssocID="{66C03458-E0AE-4EFB-85D1-9516F42AECA9}" presName="descendantText" presStyleLbl="alignAccFollowNode1" presStyleIdx="1" presStyleCnt="3">
        <dgm:presLayoutVars>
          <dgm:bulletEnabled val="1"/>
        </dgm:presLayoutVars>
      </dgm:prSet>
      <dgm:spPr/>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pt>
    <dgm:pt modelId="{A6226E4F-96B1-48DF-A54D-3165909A74CC}" type="pres">
      <dgm:prSet presAssocID="{DB6A3EDB-4368-4C52-B729-00ADE56B6FDC}" presName="descendantText" presStyleLbl="alignAccFollowNode1" presStyleIdx="2" presStyleCnt="3">
        <dgm:presLayoutVars>
          <dgm:bulletEnabled val="1"/>
        </dgm:presLayoutVars>
      </dgm:prSet>
      <dgm:spPr/>
    </dgm:pt>
  </dgm:ptLst>
  <dgm:cxnLst>
    <dgm:cxn modelId="{15F76F16-ABF8-436F-B88D-DAEA14056F65}" srcId="{1AAAD8F7-AD5B-482A-9653-84E3A03A9359}" destId="{1D6078A9-2A84-4122-B3AF-F3388AA039DE}" srcOrd="0" destOrd="0" parTransId="{E1A5FA75-C240-44AC-A0C8-14EAFE9A0198}" sibTransId="{E2A0815F-EC4E-4A8D-83C5-97BF35465C29}"/>
    <dgm:cxn modelId="{1500B81B-8345-4716-9239-EA53CA33C60A}" srcId="{DB6A3EDB-4368-4C52-B729-00ADE56B6FDC}" destId="{83C8B955-DF02-4C58-92F0-5E02AD44057F}" srcOrd="0" destOrd="0" parTransId="{A4279FDB-BF32-484C-A7C7-69E0B090A7C1}" sibTransId="{154F3F5F-4A55-489B-AF2E-BB38A17C756A}"/>
    <dgm:cxn modelId="{C184D56A-4850-45D6-A32A-5AE23F5FDAC8}" type="presOf" srcId="{66C03458-E0AE-4EFB-85D1-9516F42AECA9}" destId="{EB6E9506-1B36-4903-99D6-16F3A65892F1}" srcOrd="0" destOrd="0" presId="urn:microsoft.com/office/officeart/2005/8/layout/vList5"/>
    <dgm:cxn modelId="{66A02059-DD42-4D11-AC8F-D2B6A6077B2F}" type="presOf" srcId="{853B259F-782F-41F4-B2D6-7057D67FB728}" destId="{E444D180-DE90-4BF5-ABA9-D2AE0740F6F8}"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681CC194-1677-417F-83AF-226123280CDC}" type="presOf" srcId="{1D6078A9-2A84-4122-B3AF-F3388AA039DE}" destId="{07D5B6CA-6C2B-43F7-8E34-991DCAD7BF1A}" srcOrd="0" destOrd="0" presId="urn:microsoft.com/office/officeart/2005/8/layout/vList5"/>
    <dgm:cxn modelId="{EF97169A-729B-4BEF-AF1E-DE62C7ABA182}" srcId="{66C03458-E0AE-4EFB-85D1-9516F42AECA9}" destId="{853B259F-782F-41F4-B2D6-7057D67FB728}" srcOrd="0" destOrd="0" parTransId="{048C5C44-7A56-47F5-823F-EBBDF5C8C5C0}" sibTransId="{121F40ED-6365-4481-BA5C-029E249A14C8}"/>
    <dgm:cxn modelId="{B40B359B-E37F-47AF-8AB3-468EEF8D9D08}" type="presOf" srcId="{83C8B955-DF02-4C58-92F0-5E02AD44057F}" destId="{A6226E4F-96B1-48DF-A54D-3165909A74CC}" srcOrd="0" destOrd="0" presId="urn:microsoft.com/office/officeart/2005/8/layout/vList5"/>
    <dgm:cxn modelId="{666824B5-6786-4D8F-B853-9AC09778947F}" srcId="{1D6078A9-2A84-4122-B3AF-F3388AA039DE}" destId="{8B9A6C73-724E-4E29-BA88-CB89B42074DF}" srcOrd="0" destOrd="0" parTransId="{EFB2514E-F271-45BA-8EE0-86A69901E43C}" sibTransId="{21248805-A5DF-4F3A-B986-4B9B440AAD0F}"/>
    <dgm:cxn modelId="{011B58D0-DBC9-41D9-9B12-408625735383}" srcId="{1AAAD8F7-AD5B-482A-9653-84E3A03A9359}" destId="{66C03458-E0AE-4EFB-85D1-9516F42AECA9}" srcOrd="1" destOrd="0" parTransId="{C2615BC2-5AB7-4CA8-8A8D-9FA9F0DC36D4}" sibTransId="{F4E8AFC3-76CB-4F35-8C22-21126745189F}"/>
    <dgm:cxn modelId="{D8430CD7-984E-4B74-A180-AF5C3DD75F8B}" type="presOf" srcId="{DB6A3EDB-4368-4C52-B729-00ADE56B6FDC}" destId="{BD23F958-FD00-4AFF-86E8-893B3FA92F5C}"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pt>
    <dgm:pt modelId="{4506C6F9-4D81-422E-A295-662A47B8FB80}" type="pres">
      <dgm:prSet presAssocID="{105306F9-7ABE-40E0-AD8B-971A838BF900}" presName="desTx" presStyleLbl="alignAccFollowNode1" presStyleIdx="0" presStyleCnt="5">
        <dgm:presLayoutVars>
          <dgm:bulletEnabled val="1"/>
        </dgm:presLayoutVars>
      </dgm:prSet>
      <dgm:spPr/>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pt>
    <dgm:pt modelId="{EE23FAF4-8768-4D90-A6BC-9C48AEA9AA1F}" type="pres">
      <dgm:prSet presAssocID="{12385A7F-B2E3-47DE-997D-4996FF4ADAE4}" presName="desTx" presStyleLbl="alignAccFollowNode1" presStyleIdx="1" presStyleCnt="5">
        <dgm:presLayoutVars>
          <dgm:bulletEnabled val="1"/>
        </dgm:presLayoutVars>
      </dgm:prSet>
      <dgm:spPr/>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pt>
    <dgm:pt modelId="{20287C72-3AAB-4957-B6C5-CFD412CA4004}" type="pres">
      <dgm:prSet presAssocID="{319A7A7B-376E-4AFB-9CC5-EBCDB7482F9F}" presName="desTx" presStyleLbl="alignAccFollowNode1" presStyleIdx="2" presStyleCnt="5">
        <dgm:presLayoutVars>
          <dgm:bulletEnabled val="1"/>
        </dgm:presLayoutVars>
      </dgm:prSet>
      <dgm:spPr/>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pt>
    <dgm:pt modelId="{6D9D0ABC-12BC-42FD-B32D-F484BB2E955B}" type="pres">
      <dgm:prSet presAssocID="{08F24174-A4CD-4CBD-8335-14D9376FF6E3}" presName="desTx" presStyleLbl="alignAccFollowNode1" presStyleIdx="3" presStyleCnt="5">
        <dgm:presLayoutVars>
          <dgm:bulletEnabled val="1"/>
        </dgm:presLayoutVars>
      </dgm:prSet>
      <dgm:spPr/>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pt>
    <dgm:pt modelId="{796411D0-3C4E-434A-B4E1-D99091C107BB}" type="pres">
      <dgm:prSet presAssocID="{57A28028-77D2-4277-9970-63BACBD13F4D}" presName="desTx" presStyleLbl="alignAccFollowNode1" presStyleIdx="4" presStyleCnt="5">
        <dgm:presLayoutVars>
          <dgm:bulletEnabled val="1"/>
        </dgm:presLayoutVars>
      </dgm:prSet>
      <dgm:spPr/>
    </dgm:pt>
  </dgm:ptLst>
  <dgm:cxnLst>
    <dgm:cxn modelId="{C02BB201-DC21-4398-A47D-C33D8A255936}" type="presOf" srcId="{097D7BC2-8D15-4CF4-8576-879C3E19D053}" destId="{EE23FAF4-8768-4D90-A6BC-9C48AEA9AA1F}" srcOrd="0" destOrd="6" presId="urn:microsoft.com/office/officeart/2005/8/layout/hList1"/>
    <dgm:cxn modelId="{C1E12002-02A8-459F-9572-40B11224EC99}" type="presOf" srcId="{A425C22B-B874-4CA8-AA2D-50F84A410D8F}" destId="{6D9D0ABC-12BC-42FD-B32D-F484BB2E955B}" srcOrd="0" destOrd="0" presId="urn:microsoft.com/office/officeart/2005/8/layout/hList1"/>
    <dgm:cxn modelId="{76476805-B6A1-4B5C-BBD5-2A0AD4A79234}" type="presOf" srcId="{ACA966AC-8099-4230-91CF-22DBA45A3511}" destId="{4506C6F9-4D81-422E-A295-662A47B8FB80}" srcOrd="0" destOrd="0" presId="urn:microsoft.com/office/officeart/2005/8/layout/hList1"/>
    <dgm:cxn modelId="{BF31F205-133A-44D8-BC7A-1CAA1EA22260}" srcId="{105306F9-7ABE-40E0-AD8B-971A838BF900}" destId="{C65CF8FE-812C-4179-AB2A-4B7193D8D9D4}" srcOrd="4" destOrd="0" parTransId="{46355205-DF21-4EF8-ABF1-65FC8C9A6D79}" sibTransId="{B3919EB5-B0D1-4E6E-87D9-5105B9048ACD}"/>
    <dgm:cxn modelId="{4AB85907-41ED-4183-9A31-1FD58FF5A039}" type="presOf" srcId="{4318ABA4-0340-4450-980D-09834F0884E4}" destId="{796411D0-3C4E-434A-B4E1-D99091C107BB}" srcOrd="0" destOrd="3" presId="urn:microsoft.com/office/officeart/2005/8/layout/hList1"/>
    <dgm:cxn modelId="{8C913308-42C8-4885-AA7F-D1679FA382C0}" type="presOf" srcId="{F5BAECF3-D619-4A9E-8AB1-982C2A325F52}" destId="{6D9D0ABC-12BC-42FD-B32D-F484BB2E955B}" srcOrd="0" destOrd="6" presId="urn:microsoft.com/office/officeart/2005/8/layout/hList1"/>
    <dgm:cxn modelId="{8DA2860A-3E2E-4309-8D66-5669BA6AA0B8}" type="presOf" srcId="{17FA2C77-5AA6-43AF-8A82-2BDF371527DE}" destId="{796411D0-3C4E-434A-B4E1-D99091C107BB}" srcOrd="0" destOrd="1" presId="urn:microsoft.com/office/officeart/2005/8/layout/hList1"/>
    <dgm:cxn modelId="{3AB19E0A-3A3F-4777-9F40-8319D247D6B8}" type="presOf" srcId="{9075A47C-91B5-4890-B46A-2FCFC80F339C}" destId="{6D9D0ABC-12BC-42FD-B32D-F484BB2E955B}" srcOrd="0" destOrd="5" presId="urn:microsoft.com/office/officeart/2005/8/layout/hList1"/>
    <dgm:cxn modelId="{AE0CD00A-F79D-43A4-8FC8-DF38DBE7B2E7}" type="presOf" srcId="{B198D8EF-D3D0-468B-A758-0F3475BDF54E}" destId="{6D9D0ABC-12BC-42FD-B32D-F484BB2E955B}" srcOrd="0" destOrd="3" presId="urn:microsoft.com/office/officeart/2005/8/layout/hList1"/>
    <dgm:cxn modelId="{197B7A0C-9CDD-45F1-A6D6-67488A43771C}" srcId="{105306F9-7ABE-40E0-AD8B-971A838BF900}" destId="{ACA966AC-8099-4230-91CF-22DBA45A3511}" srcOrd="0" destOrd="0" parTransId="{08CD267B-A755-4EFE-8E1C-63B2FBDEFF98}" sibTransId="{EDE1E321-1EE7-417E-9243-533BEAA71B02}"/>
    <dgm:cxn modelId="{A0E58A10-13C7-49E4-BF1B-15D8B5487B2D}" type="presOf" srcId="{A3BF1A4B-0F2A-4B81-89CD-8E82EEFC59AB}" destId="{20287C72-3AAB-4957-B6C5-CFD412CA4004}" srcOrd="0" destOrd="2" presId="urn:microsoft.com/office/officeart/2005/8/layout/hList1"/>
    <dgm:cxn modelId="{FC3AF213-E4D3-43FA-A59B-553EA616C1A3}" type="presOf" srcId="{80E71593-A577-4032-8C9A-E945F2204C0C}" destId="{20287C72-3AAB-4957-B6C5-CFD412CA4004}" srcOrd="0" destOrd="6" presId="urn:microsoft.com/office/officeart/2005/8/layout/hList1"/>
    <dgm:cxn modelId="{29EA9C15-4DAC-4519-8673-AC31F6966B35}" type="presOf" srcId="{A8A3157D-EE20-4082-BE81-0BCA8A4646C2}" destId="{6D9D0ABC-12BC-42FD-B32D-F484BB2E955B}"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097D8016-DE11-49F4-9C32-8555FE27D7B9}" srcId="{12385A7F-B2E3-47DE-997D-4996FF4ADAE4}" destId="{533A5B49-4BCE-4F24-946F-D7B0385F2FA0}" srcOrd="10" destOrd="0" parTransId="{F4946A02-6E08-4D40-9603-85427EDBC0D6}" sibTransId="{930FEB0D-D440-4300-A086-AB590C79F3FF}"/>
    <dgm:cxn modelId="{8BB1651C-95FA-4116-9CAB-E99EF2020F61}" srcId="{12385A7F-B2E3-47DE-997D-4996FF4ADAE4}" destId="{B9D80B6A-426E-4367-A50F-2C92EFE309BC}" srcOrd="9" destOrd="0" parTransId="{653219A1-374D-48AE-91F0-A84C70E8378E}" sibTransId="{EE2A66C5-D137-4D45-86F8-7C3A4FF117CD}"/>
    <dgm:cxn modelId="{3152991F-5613-4DE0-8D63-2ABE9E32E334}" type="presOf" srcId="{E2D9A33B-56C0-4BEB-8430-F0FF883CE743}" destId="{796411D0-3C4E-434A-B4E1-D99091C107BB}" srcOrd="0" destOrd="5" presId="urn:microsoft.com/office/officeart/2005/8/layout/hList1"/>
    <dgm:cxn modelId="{3E620821-46DE-4D53-BF6A-D81D81F5FA5E}" srcId="{105306F9-7ABE-40E0-AD8B-971A838BF900}" destId="{5068E18B-0F45-4F28-A0F5-C7DCE4620C39}" srcOrd="11" destOrd="0" parTransId="{5AB2D092-44CD-4C20-A967-27384E368436}" sibTransId="{1DEE4580-AA59-40F4-91B3-CA7BCF5D91D1}"/>
    <dgm:cxn modelId="{5219FE21-09BC-4321-8132-B4934CF0C8E0}" srcId="{08F24174-A4CD-4CBD-8335-14D9376FF6E3}" destId="{F1FF73F3-92C7-4906-A4C0-849E22825948}" srcOrd="11" destOrd="0" parTransId="{3145FD33-1CA5-4172-AA4E-B5469A61F0B1}" sibTransId="{14A06A09-4D88-4920-A619-0BBC58EF5B06}"/>
    <dgm:cxn modelId="{39042A22-4929-4847-976F-BBD0948826AE}" srcId="{105306F9-7ABE-40E0-AD8B-971A838BF900}" destId="{409A38EF-2DBF-418B-9895-22975AF372CF}" srcOrd="9" destOrd="0" parTransId="{C60B2DD1-0806-46B2-9B66-28018DE279F9}" sibTransId="{724DCC61-CE35-45C6-BB69-B46AAA363434}"/>
    <dgm:cxn modelId="{01114D26-91ED-44FF-A400-4C2BD441DA7C}" srcId="{105306F9-7ABE-40E0-AD8B-971A838BF900}" destId="{81DC7217-0BDC-4EAD-B7CA-CD3F4868EAB6}" srcOrd="5" destOrd="0" parTransId="{D27FC05F-0B82-434C-8494-EC8E4712DD66}" sibTransId="{9C830E6D-664B-441D-B80D-92FBE7E0DFFD}"/>
    <dgm:cxn modelId="{52598728-63BD-4B7E-BE82-77D8A79C75B3}" srcId="{08F24174-A4CD-4CBD-8335-14D9376FF6E3}" destId="{5507396C-719D-4CD0-9C9A-044B718F9753}" srcOrd="12" destOrd="0" parTransId="{C3F3823F-AB5E-49D0-85AE-AA547C8DFCB4}" sibTransId="{29E0CCC1-4673-4025-9642-4D7B5443D6D6}"/>
    <dgm:cxn modelId="{656AF02A-E25F-405C-9B8E-BCFA970D32D1}" srcId="{319A7A7B-376E-4AFB-9CC5-EBCDB7482F9F}" destId="{0699DB40-A198-49EC-8B53-CCB6DF54D249}" srcOrd="5" destOrd="0" parTransId="{4FB25A25-E685-4E42-8DCA-55CB839428D0}" sibTransId="{8A29846E-D5EA-4F60-A982-4FB92BF901DE}"/>
    <dgm:cxn modelId="{27F2E22B-005D-4C6A-A015-72D12B3F6693}" srcId="{319A7A7B-376E-4AFB-9CC5-EBCDB7482F9F}" destId="{D8C4CA14-D911-4B37-999B-09BD855AF5BF}" srcOrd="0" destOrd="0" parTransId="{219974A8-5B53-4C9F-9B08-D9CA40CD64C1}" sibTransId="{9936B20B-4B1F-41D5-B6FF-1ACCD1BDA01A}"/>
    <dgm:cxn modelId="{D51A3D2C-87DF-4AEC-AA11-9F144A00EFC5}" type="presOf" srcId="{8A5E98F2-3EEE-4EAE-B6DA-25BB7E1B620A}" destId="{796411D0-3C4E-434A-B4E1-D99091C107BB}" srcOrd="0" destOrd="0"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D5A1D535-2454-49A5-8261-8ABBD07F343D}" type="presOf" srcId="{37A96895-6FA2-48F0-8BA6-CF613E26743C}" destId="{6D9D0ABC-12BC-42FD-B32D-F484BB2E955B}" srcOrd="0" destOrd="2"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8877BB3B-258F-4CB7-84D5-E471B239D417}" srcId="{12385A7F-B2E3-47DE-997D-4996FF4ADAE4}" destId="{0CB69FB2-82D2-4B58-B6E7-6CD00161566C}" srcOrd="11" destOrd="0" parTransId="{D709F28F-9204-470B-8C14-76A93CC3AE66}" sibTransId="{6155378F-8792-4F0C-BD6C-F170E7C389D5}"/>
    <dgm:cxn modelId="{505F803C-A832-4E1D-8499-DC141D628A9D}" srcId="{105306F9-7ABE-40E0-AD8B-971A838BF900}" destId="{1BDA9868-8086-4B87-B089-F35D7A1B698F}" srcOrd="10" destOrd="0" parTransId="{EAF52CC4-3402-4AA2-A4A5-8115A08EBA1D}" sibTransId="{C2CB9A45-FCD7-495D-A3DA-712BC45C9F4D}"/>
    <dgm:cxn modelId="{C9331E3D-8D42-46C4-A3B0-60635DCB1BE9}" type="presOf" srcId="{409A38EF-2DBF-418B-9895-22975AF372CF}" destId="{4506C6F9-4D81-422E-A295-662A47B8FB80}" srcOrd="0" destOrd="9" presId="urn:microsoft.com/office/officeart/2005/8/layout/hList1"/>
    <dgm:cxn modelId="{05C1B23E-D296-4762-8186-707D7BA42E54}" srcId="{08F24174-A4CD-4CBD-8335-14D9376FF6E3}" destId="{9F225015-9585-428B-A5AF-6F85FB018702}" srcOrd="8" destOrd="0" parTransId="{96E20922-F92D-4DD7-91C1-89AA58D8C5D0}" sibTransId="{DE4FC9B7-631B-43FC-9E65-721356FF2B1B}"/>
    <dgm:cxn modelId="{DB26D35D-5DB6-4D16-A4D8-48F56D277B4B}" srcId="{105306F9-7ABE-40E0-AD8B-971A838BF900}" destId="{48134C62-9388-4C72-B9F2-52ECAEC1F9E4}" srcOrd="2" destOrd="0" parTransId="{DEA1786C-0490-4187-91E6-67F0DFA27486}" sibTransId="{2224A1CA-34E3-466F-8C8B-438C077C2153}"/>
    <dgm:cxn modelId="{272DFB41-BEA2-4442-9B5B-4658D836F3CB}" type="presOf" srcId="{BCA700CC-BDB5-4FE9-9640-9C264D5AF3BD}" destId="{EE23FAF4-8768-4D90-A6BC-9C48AEA9AA1F}" srcOrd="0" destOrd="12" presId="urn:microsoft.com/office/officeart/2005/8/layout/hList1"/>
    <dgm:cxn modelId="{735E8844-BB9A-447B-A48C-829D2DD1D1E6}" type="presOf" srcId="{AFBD8164-18C6-464C-A4C8-F8B561244FB3}" destId="{4506C6F9-4D81-422E-A295-662A47B8FB80}" srcOrd="0" destOrd="6"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B7EFB546-AA24-4C72-AD32-D5D2EFC1ABAB}" srcId="{319A7A7B-376E-4AFB-9CC5-EBCDB7482F9F}" destId="{40E2F6DA-AB5B-4BBE-BA42-38C9A9CEC691}" srcOrd="1" destOrd="0" parTransId="{A7D427D1-1F4E-4898-8D57-75DBD9175142}" sibTransId="{ADA58A91-4CA2-446A-AB80-2384EBA9E6B2}"/>
    <dgm:cxn modelId="{36B6BC47-EA89-4ECA-A058-71DA87A2FA19}" type="presOf" srcId="{08F24174-A4CD-4CBD-8335-14D9376FF6E3}" destId="{7399F8E4-3398-4F24-8B93-EF205C1A17DD}" srcOrd="0" destOrd="0" presId="urn:microsoft.com/office/officeart/2005/8/layout/hList1"/>
    <dgm:cxn modelId="{0A6A2A6B-ED23-4FFD-986C-00604A7AA6DB}" type="presOf" srcId="{F1FF73F3-92C7-4906-A4C0-849E22825948}" destId="{6D9D0ABC-12BC-42FD-B32D-F484BB2E955B}" srcOrd="0" destOrd="11" presId="urn:microsoft.com/office/officeart/2005/8/layout/hList1"/>
    <dgm:cxn modelId="{278F344C-11EF-4468-BACC-1378316DAD1A}" type="presOf" srcId="{35C5DDDD-6D03-4DE5-B50E-66DF9535C6A9}" destId="{6D9D0ABC-12BC-42FD-B32D-F484BB2E955B}" srcOrd="0" destOrd="7" presId="urn:microsoft.com/office/officeart/2005/8/layout/hList1"/>
    <dgm:cxn modelId="{24423E4E-0B7A-4743-9A8B-5ED6D173900A}" type="presOf" srcId="{48134C62-9388-4C72-B9F2-52ECAEC1F9E4}" destId="{4506C6F9-4D81-422E-A295-662A47B8FB80}" srcOrd="0" destOrd="2" presId="urn:microsoft.com/office/officeart/2005/8/layout/hList1"/>
    <dgm:cxn modelId="{FE38656F-0DE6-46FC-B630-69D18A7E8E7A}" type="presOf" srcId="{5068E18B-0F45-4F28-A0F5-C7DCE4620C39}" destId="{4506C6F9-4D81-422E-A295-662A47B8FB80}" srcOrd="0" destOrd="11" presId="urn:microsoft.com/office/officeart/2005/8/layout/hList1"/>
    <dgm:cxn modelId="{8061C953-12AE-4F85-B6C3-888328BA9811}" type="presOf" srcId="{41EBC1AB-360E-4B9C-8C49-CBCB1CFAC31E}" destId="{796411D0-3C4E-434A-B4E1-D99091C107BB}" srcOrd="0" destOrd="2"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39AC1254-5C2D-46E7-BFB0-2F91349D4A0E}" type="presOf" srcId="{1D27AD77-E8D3-4023-9A71-0CAEB0D19E9F}" destId="{6D9D0ABC-12BC-42FD-B32D-F484BB2E955B}" srcOrd="0" destOrd="1" presId="urn:microsoft.com/office/officeart/2005/8/layout/hList1"/>
    <dgm:cxn modelId="{24918154-42B1-44BD-989D-30711E5A1D89}" srcId="{105306F9-7ABE-40E0-AD8B-971A838BF900}" destId="{AFBD8164-18C6-464C-A4C8-F8B561244FB3}" srcOrd="6" destOrd="0" parTransId="{69DBABDC-BC2C-43B3-BEC4-8981CBA8529D}" sibTransId="{10F1A934-6FDA-41DE-BCAD-B828C20268C1}"/>
    <dgm:cxn modelId="{04FC9374-69DA-47DF-AE99-AAECA562C96C}" type="presOf" srcId="{105306F9-7ABE-40E0-AD8B-971A838BF900}" destId="{D614DD64-8BC0-4142-8B9C-E8745FC90B87}" srcOrd="0" destOrd="0"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B1236975-F457-4F1D-8EAD-49B9BBA78840}" srcId="{105306F9-7ABE-40E0-AD8B-971A838BF900}" destId="{78A384B0-2FFD-4C49-B8CE-C05855ACA0EE}" srcOrd="3" destOrd="0" parTransId="{09578BEC-B818-4561-A024-11BDC7049B61}" sibTransId="{71706A13-C161-4176-8457-71484D71D21D}"/>
    <dgm:cxn modelId="{655C9F75-220B-4F27-89BF-D7A6EC8FE4FE}" type="presOf" srcId="{263C32CA-1010-4F62-A32E-45944099A3C8}" destId="{20287C72-3AAB-4957-B6C5-CFD412CA4004}" srcOrd="0" destOrd="3"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A2FFAD78-E4CD-467C-ABD1-79899E31DA79}" type="presOf" srcId="{1FA9CEC1-D6D2-4480-AA4B-91E527F14244}" destId="{796411D0-3C4E-434A-B4E1-D99091C107BB}" srcOrd="0" destOrd="4"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984FDD5A-2853-4853-B1F9-9625D7B4335F}" srcId="{A5587D8A-F7F7-4405-AA88-A677C8E061CD}" destId="{12385A7F-B2E3-47DE-997D-4996FF4ADAE4}" srcOrd="1" destOrd="0" parTransId="{3B01F3BB-ED10-4ED0-9B72-321FA69205D3}" sibTransId="{559E3E90-53F8-4E5B-9A9A-608772AFA637}"/>
    <dgm:cxn modelId="{2DAFB47D-F949-436B-8A65-A5DAF249B5C8}" srcId="{12385A7F-B2E3-47DE-997D-4996FF4ADAE4}" destId="{9B2A35D2-BED9-4E81-8117-834997686816}" srcOrd="2" destOrd="0" parTransId="{AC151406-7FCA-4D17-AB70-D38117D04515}" sibTransId="{D84CBA9F-DE9D-4507-8EA7-AE46AF3466FB}"/>
    <dgm:cxn modelId="{B52B9F7F-03AB-402C-8F6F-2BDE05F65965}" srcId="{105306F9-7ABE-40E0-AD8B-971A838BF900}" destId="{645936A3-21A5-4801-AEC3-51CEFCA0BEC2}" srcOrd="1" destOrd="0" parTransId="{46CA3DFB-9774-4C85-880E-5A147C53EA5B}" sibTransId="{B819A240-F90A-46D2-851D-C1F3B6F1968E}"/>
    <dgm:cxn modelId="{346DAF7F-4D94-4B39-8070-18A221CEFEF9}" type="presOf" srcId="{78A384B0-2FFD-4C49-B8CE-C05855ACA0EE}" destId="{4506C6F9-4D81-422E-A295-662A47B8FB80}" srcOrd="0" destOrd="3"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B3281B82-6194-442D-8C43-0F27C1FC81F9}" srcId="{A5587D8A-F7F7-4405-AA88-A677C8E061CD}" destId="{57A28028-77D2-4277-9970-63BACBD13F4D}" srcOrd="4" destOrd="0" parTransId="{7BF52FAA-664D-40BD-BE7E-2F486B71085D}" sibTransId="{76A3073E-5C78-4F3B-A19C-56AE1B040A80}"/>
    <dgm:cxn modelId="{01893D82-65E7-4838-B65C-E793B9E44A1D}" type="presOf" srcId="{533A5B49-4BCE-4F24-946F-D7B0385F2FA0}" destId="{EE23FAF4-8768-4D90-A6BC-9C48AEA9AA1F}" srcOrd="0" destOrd="10" presId="urn:microsoft.com/office/officeart/2005/8/layout/hList1"/>
    <dgm:cxn modelId="{045CA585-CD05-4244-800B-1AC4CF8F3B6F}" type="presOf" srcId="{1BDA9868-8086-4B87-B089-F35D7A1B698F}" destId="{4506C6F9-4D81-422E-A295-662A47B8FB80}" srcOrd="0" destOrd="10" presId="urn:microsoft.com/office/officeart/2005/8/layout/hList1"/>
    <dgm:cxn modelId="{E7F52087-1353-4DEA-8372-CF0B93433A51}" type="presOf" srcId="{9B2A35D2-BED9-4E81-8117-834997686816}" destId="{EE23FAF4-8768-4D90-A6BC-9C48AEA9AA1F}" srcOrd="0" destOrd="2" presId="urn:microsoft.com/office/officeart/2005/8/layout/hList1"/>
    <dgm:cxn modelId="{0081868B-1B1E-4CF1-846A-BF72F56E6FA5}" type="presOf" srcId="{57A28028-77D2-4277-9970-63BACBD13F4D}" destId="{FAF5B232-2A05-4F6E-9405-2E49A439F1EF}" srcOrd="0" destOrd="0" presId="urn:microsoft.com/office/officeart/2005/8/layout/hList1"/>
    <dgm:cxn modelId="{D4F8618C-B768-4942-9060-A86C3A80755A}" type="presOf" srcId="{C65CF8FE-812C-4179-AB2A-4B7193D8D9D4}" destId="{4506C6F9-4D81-422E-A295-662A47B8FB80}" srcOrd="0" destOrd="4"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F307F890-A9B9-4B59-916F-5BBCD812CCB3}" srcId="{A5587D8A-F7F7-4405-AA88-A677C8E061CD}" destId="{105306F9-7ABE-40E0-AD8B-971A838BF900}" srcOrd="0" destOrd="0" parTransId="{3CAF8824-E0ED-49A0-B8AD-DF4DBD4E579B}" sibTransId="{B6DB4FAD-7786-4D9F-9DFE-82EFDE8DA9C4}"/>
    <dgm:cxn modelId="{7535A191-01FE-4B85-9AFC-BC5AEDFBCADB}" type="presOf" srcId="{F563B7B6-DF65-4E9F-A4B2-18AE58DD2D84}" destId="{EE23FAF4-8768-4D90-A6BC-9C48AEA9AA1F}" srcOrd="0" destOrd="3" presId="urn:microsoft.com/office/officeart/2005/8/layout/hList1"/>
    <dgm:cxn modelId="{CECA8093-8C9B-42CE-BB99-895C3F8E9EC0}" srcId="{12385A7F-B2E3-47DE-997D-4996FF4ADAE4}" destId="{BCA700CC-BDB5-4FE9-9640-9C264D5AF3BD}" srcOrd="12" destOrd="0" parTransId="{DC415AD4-8DC4-4050-BC5F-AF71524697F7}" sibTransId="{0AC73A27-9CBD-4FF2-BA4F-91AA4A37D598}"/>
    <dgm:cxn modelId="{3884E593-35EB-4D61-8E97-974310960F56}" srcId="{57A28028-77D2-4277-9970-63BACBD13F4D}" destId="{E2D9A33B-56C0-4BEB-8430-F0FF883CE743}" srcOrd="5" destOrd="0" parTransId="{D6BF8A8B-FC16-4D97-833D-9F4FB85AEB67}" sibTransId="{EE8541B7-6291-49A0-8D09-45771921C73D}"/>
    <dgm:cxn modelId="{AE047D9A-9263-4186-BBCD-B7945977247E}" srcId="{12385A7F-B2E3-47DE-997D-4996FF4ADAE4}" destId="{F563B7B6-DF65-4E9F-A4B2-18AE58DD2D84}" srcOrd="3" destOrd="0" parTransId="{1A1053CD-4DE4-4BD7-889A-9810F16EDAE9}" sibTransId="{0CEB9BD9-79EB-48EF-BFF3-203ECB2A15A8}"/>
    <dgm:cxn modelId="{83A75E9D-76F9-4D91-B2A0-07D2A6B68CC5}" type="presOf" srcId="{A68912EC-8E7B-43C9-B280-6C2730197E61}" destId="{6D9D0ABC-12BC-42FD-B32D-F484BB2E955B}" srcOrd="0" destOrd="9"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DB41FEA6-7D50-4BD7-AF8A-6AF28CD56DC6}" srcId="{12385A7F-B2E3-47DE-997D-4996FF4ADAE4}" destId="{097D7BC2-8D15-4CF4-8576-879C3E19D053}" srcOrd="6" destOrd="0" parTransId="{EFA90E66-1C7B-4601-9669-425ACCB0CE0F}" sibTransId="{C3B811FE-DC2B-46A8-8EAF-07A3011A7914}"/>
    <dgm:cxn modelId="{FDFAACAA-6C03-482E-86FE-68DA5388812D}" type="presOf" srcId="{119E3A62-BDD7-4B76-BC1E-681ED2928F69}" destId="{EE23FAF4-8768-4D90-A6BC-9C48AEA9AA1F}" srcOrd="0" destOrd="1" presId="urn:microsoft.com/office/officeart/2005/8/layout/hList1"/>
    <dgm:cxn modelId="{B5157EAD-DCBC-437B-883E-869CEBE9E9E7}" type="presOf" srcId="{0CB69FB2-82D2-4B58-B6E7-6CD00161566C}" destId="{EE23FAF4-8768-4D90-A6BC-9C48AEA9AA1F}" srcOrd="0" destOrd="11" presId="urn:microsoft.com/office/officeart/2005/8/layout/hList1"/>
    <dgm:cxn modelId="{0FFA99AD-38E8-4EDF-95C5-1CA8E99C1B27}" type="presOf" srcId="{A0303C04-8C8A-4DAD-AAD9-EE32896C7E55}" destId="{EE23FAF4-8768-4D90-A6BC-9C48AEA9AA1F}" srcOrd="0" destOrd="4" presId="urn:microsoft.com/office/officeart/2005/8/layout/hList1"/>
    <dgm:cxn modelId="{30B704AF-072B-44EE-A01C-E34667C81C94}" srcId="{57A28028-77D2-4277-9970-63BACBD13F4D}" destId="{4318ABA4-0340-4450-980D-09834F0884E4}" srcOrd="3" destOrd="0" parTransId="{FC136A0E-AE92-41FF-8A13-F79C4B2E40AA}" sibTransId="{D0643A55-0A35-4EE5-92F0-0699FC581627}"/>
    <dgm:cxn modelId="{680D23B0-FCAF-4997-90D9-EFB1C1101DF6}" type="presOf" srcId="{645936A3-21A5-4801-AEC3-51CEFCA0BEC2}" destId="{4506C6F9-4D81-422E-A295-662A47B8FB80}" srcOrd="0" destOrd="1" presId="urn:microsoft.com/office/officeart/2005/8/layout/hList1"/>
    <dgm:cxn modelId="{A5C157B0-3346-4871-9AF1-1CCA8DC6E9EF}" srcId="{12385A7F-B2E3-47DE-997D-4996FF4ADAE4}" destId="{A0303C04-8C8A-4DAD-AAD9-EE32896C7E55}" srcOrd="4" destOrd="0" parTransId="{DD15930E-4454-46EB-9FE0-DC121D9A9138}" sibTransId="{CE665539-CED4-4395-88FA-C52684FAB4B2}"/>
    <dgm:cxn modelId="{06A2A6B1-D4B5-4668-AA81-EF6052BB6863}" srcId="{08F24174-A4CD-4CBD-8335-14D9376FF6E3}" destId="{A68912EC-8E7B-43C9-B280-6C2730197E61}" srcOrd="9" destOrd="0" parTransId="{EDE32645-834B-4419-B89B-7940B458D1AE}" sibTransId="{F6ED6945-D217-4E1F-B48D-123066236E8F}"/>
    <dgm:cxn modelId="{1BFD04BA-C355-4E22-800D-2FF367629754}" type="presOf" srcId="{0699DB40-A198-49EC-8B53-CCB6DF54D249}" destId="{20287C72-3AAB-4957-B6C5-CFD412CA4004}" srcOrd="0" destOrd="5"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69DD9CBC-12A0-4A3F-BA11-8C00EE513CC8}" type="presOf" srcId="{319A7A7B-376E-4AFB-9CC5-EBCDB7482F9F}" destId="{FD00538C-AD46-44D4-BAD8-E2AF5D733166}" srcOrd="0" destOrd="0"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DD64AFBE-5A01-47AF-AB06-EA4A10D396A9}" type="presOf" srcId="{9F225015-9585-428B-A5AF-6F85FB018702}" destId="{6D9D0ABC-12BC-42FD-B32D-F484BB2E955B}" srcOrd="0" destOrd="8" presId="urn:microsoft.com/office/officeart/2005/8/layout/hList1"/>
    <dgm:cxn modelId="{215BCDBE-8351-4EBF-91C7-7487FB40C258}" type="presOf" srcId="{6B7C46AF-BF49-4962-B04F-00B1CA2DD90A}" destId="{6D9D0ABC-12BC-42FD-B32D-F484BB2E955B}" srcOrd="0" destOrd="10" presId="urn:microsoft.com/office/officeart/2005/8/layout/hList1"/>
    <dgm:cxn modelId="{11C485C0-ED81-4D16-9D5F-F7E51D312391}" type="presOf" srcId="{81DC7217-0BDC-4EAD-B7CA-CD3F4868EAB6}" destId="{4506C6F9-4D81-422E-A295-662A47B8FB80}" srcOrd="0" destOrd="5"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94E24DC7-F227-4F5A-AC5D-79422B341580}" srcId="{08F24174-A4CD-4CBD-8335-14D9376FF6E3}" destId="{A8A3157D-EE20-4082-BE81-0BCA8A4646C2}" srcOrd="4" destOrd="0" parTransId="{6BD45D7A-2C46-4023-ACBC-9E98F41E01DC}" sibTransId="{F39EAB1B-AA0C-4C6E-B9D7-256A59809647}"/>
    <dgm:cxn modelId="{992BC1C9-5BC6-4286-B7DC-A006DA5AC55D}" type="presOf" srcId="{F3714E7A-939D-455B-B768-576E983FAE7A}" destId="{4506C6F9-4D81-422E-A295-662A47B8FB80}" srcOrd="0" destOrd="7" presId="urn:microsoft.com/office/officeart/2005/8/layout/hList1"/>
    <dgm:cxn modelId="{F06C81CA-5B6A-4B5E-810C-F81575F7D268}" type="presOf" srcId="{EC04C27A-6C81-4BAD-9A5F-00D180418C64}" destId="{4506C6F9-4D81-422E-A295-662A47B8FB80}" srcOrd="0" destOrd="8" presId="urn:microsoft.com/office/officeart/2005/8/layout/hList1"/>
    <dgm:cxn modelId="{54429ECB-6273-4BA9-9598-6626BE6ED39A}" type="presOf" srcId="{0307DB1A-96AD-4ADC-BE9D-590E3FB361EC}" destId="{EE23FAF4-8768-4D90-A6BC-9C48AEA9AA1F}" srcOrd="0" destOrd="8" presId="urn:microsoft.com/office/officeart/2005/8/layout/hList1"/>
    <dgm:cxn modelId="{2B97D6CD-C965-48EF-90AE-DF0F5881FCA6}" srcId="{08F24174-A4CD-4CBD-8335-14D9376FF6E3}" destId="{F5BAECF3-D619-4A9E-8AB1-982C2A325F52}" srcOrd="6" destOrd="0" parTransId="{5F80E5EE-8D50-452D-B1AB-0FB4EEB57FA1}" sibTransId="{D76DDA2D-6858-4793-92DD-C5AEBCFCB940}"/>
    <dgm:cxn modelId="{F7FB37D0-2C0D-4937-A41B-8E9553C79CA4}" srcId="{08F24174-A4CD-4CBD-8335-14D9376FF6E3}" destId="{37A96895-6FA2-48F0-8BA6-CF613E26743C}" srcOrd="2" destOrd="0" parTransId="{C8CEDCCE-C321-44CE-AD74-E1BAFDD41471}" sibTransId="{5A68D961-63A6-48CF-A999-6BE2C4F29BCB}"/>
    <dgm:cxn modelId="{1E9972D3-5D5B-4540-9F5B-205D71D8318E}" srcId="{08F24174-A4CD-4CBD-8335-14D9376FF6E3}" destId="{9075A47C-91B5-4890-B46A-2FCFC80F339C}" srcOrd="5" destOrd="0" parTransId="{16AC447C-BEE3-4885-924A-679C2188CD7D}" sibTransId="{1DF7BD3A-0BC7-4431-A3E4-B449859E23F5}"/>
    <dgm:cxn modelId="{6E3E89D4-8C84-4773-9EF1-29265D07CDCB}" type="presOf" srcId="{40E2F6DA-AB5B-4BBE-BA42-38C9A9CEC691}" destId="{20287C72-3AAB-4957-B6C5-CFD412CA4004}" srcOrd="0" destOrd="1"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5ED02BD8-FD59-4317-B807-0ACDFA4E3E4B}" srcId="{105306F9-7ABE-40E0-AD8B-971A838BF900}" destId="{F3714E7A-939D-455B-B768-576E983FAE7A}" srcOrd="7" destOrd="0" parTransId="{72C22BAB-B4A9-489A-A7B7-C76D7BA09F01}" sibTransId="{F19D456B-B379-4C0D-BADF-EDC7294AE2EE}"/>
    <dgm:cxn modelId="{D7D749D8-22F5-427D-9667-C1A40E857870}" type="presOf" srcId="{2EF5E0E8-BE3A-4E0F-BA2F-BA8353E662E2}" destId="{EE23FAF4-8768-4D90-A6BC-9C48AEA9AA1F}" srcOrd="0" destOrd="7"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AFC021DD-EF0E-4C22-8933-5FA33C7A1F2B}" type="presOf" srcId="{A5587D8A-F7F7-4405-AA88-A677C8E061CD}" destId="{56B5842B-3116-4832-9713-298705147BDE}" srcOrd="0" destOrd="0" presId="urn:microsoft.com/office/officeart/2005/8/layout/hList1"/>
    <dgm:cxn modelId="{2A0839E1-3BF9-4FBA-9FC2-ED1BA08B7676}" type="presOf" srcId="{EBD88137-22AE-4929-9660-ABBDEAEA29BA}" destId="{EE23FAF4-8768-4D90-A6BC-9C48AEA9AA1F}" srcOrd="0" destOrd="5"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1E54D0E3-C3DC-430E-8483-56D1BA916DC2}" type="presOf" srcId="{12385A7F-B2E3-47DE-997D-4996FF4ADAE4}" destId="{81E0275B-AF3D-4299-B200-D296AD9C71FB}" srcOrd="0" destOrd="0" presId="urn:microsoft.com/office/officeart/2005/8/layout/hList1"/>
    <dgm:cxn modelId="{9D8E2EE7-F24B-4E21-B5D7-C4E8246B834E}" type="presOf" srcId="{D8C4CA14-D911-4B37-999B-09BD855AF5BF}" destId="{20287C72-3AAB-4957-B6C5-CFD412CA4004}" srcOrd="0" destOrd="0"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92335DE8-72C7-4BC3-8C50-CEFF764DB9D1}" srcId="{08F24174-A4CD-4CBD-8335-14D9376FF6E3}" destId="{35C5DDDD-6D03-4DE5-B50E-66DF9535C6A9}" srcOrd="7" destOrd="0" parTransId="{9802C85F-BAAD-43DD-A467-C554AB28CFBE}" sibTransId="{C5865EDC-256A-429B-9438-94166709F446}"/>
    <dgm:cxn modelId="{30C4AEEC-21D3-4D5B-890A-600D1EA2604F}" srcId="{319A7A7B-376E-4AFB-9CC5-EBCDB7482F9F}" destId="{1B5965B6-A33E-442A-9A25-8A2D8EB23093}" srcOrd="4" destOrd="0" parTransId="{1FD0670E-CB38-440E-B57C-C5A7BF1F878A}" sibTransId="{956F284E-D391-4F01-ACE4-8E8F4D3C6640}"/>
    <dgm:cxn modelId="{7D5E3DF0-31A4-4FFA-B88A-4D66B4B1C9BF}" type="presOf" srcId="{6EE84440-A179-442E-AC6F-3D005F19E6C4}" destId="{EE23FAF4-8768-4D90-A6BC-9C48AEA9AA1F}" srcOrd="0" destOrd="0" presId="urn:microsoft.com/office/officeart/2005/8/layout/hList1"/>
    <dgm:cxn modelId="{33EF5FF0-9AC4-484F-81A1-2D19872D892A}" type="presOf" srcId="{5507396C-719D-4CD0-9C9A-044B718F9753}" destId="{6D9D0ABC-12BC-42FD-B32D-F484BB2E955B}" srcOrd="0" destOrd="12" presId="urn:microsoft.com/office/officeart/2005/8/layout/hList1"/>
    <dgm:cxn modelId="{798365F1-69D5-486B-9F76-F630EC73C735}" type="presOf" srcId="{1B5965B6-A33E-442A-9A25-8A2D8EB23093}" destId="{20287C72-3AAB-4957-B6C5-CFD412CA4004}" srcOrd="0" destOrd="4"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AC9AEDFF-71D6-449F-967E-836F00C2F7ED}" type="presOf" srcId="{B9D80B6A-426E-4367-A50F-2C92EFE309BC}" destId="{EE23FAF4-8768-4D90-A6BC-9C48AEA9AA1F}" srcOrd="0" destOrd="9"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816195" y="1586071"/>
        <a:ext cx="1758471" cy="2298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593366"/>
          <a:ext cx="5346618" cy="1583098"/>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rgbClr val="FFFF00"/>
              </a:solidFill>
            </a:rPr>
            <a:t>面向高温合金的机器学习方法及其应用</a:t>
          </a:r>
        </a:p>
        <a:p>
          <a:pPr marL="57150" lvl="1" indent="-57150" algn="l" defTabSz="444500">
            <a:lnSpc>
              <a:spcPct val="90000"/>
            </a:lnSpc>
            <a:spcBef>
              <a:spcPct val="0"/>
            </a:spcBef>
            <a:spcAft>
              <a:spcPct val="15000"/>
            </a:spcAft>
            <a:buChar char="•"/>
          </a:pPr>
          <a:r>
            <a:rPr lang="zh-CN" altLang="en-US" sz="1000" b="1" kern="1200" dirty="0">
              <a:solidFill>
                <a:srgbClr val="FFFF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蠕变数据的搜集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数据预处理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新属性的构造</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蠕变断裂寿命的预测</a:t>
          </a:r>
        </a:p>
        <a:p>
          <a:pPr marL="114300" lvl="1" indent="-114300" algn="l" defTabSz="533400">
            <a:lnSpc>
              <a:spcPct val="90000"/>
            </a:lnSpc>
            <a:spcBef>
              <a:spcPct val="0"/>
            </a:spcBef>
            <a:spcAft>
              <a:spcPct val="15000"/>
            </a:spcAft>
            <a:buChar char="•"/>
          </a:pPr>
          <a:r>
            <a:rPr lang="zh-CN" altLang="en-US" sz="1200" b="1" kern="1200" dirty="0">
              <a:solidFill>
                <a:schemeClr val="bg1">
                  <a:lumMod val="75000"/>
                </a:schemeClr>
              </a:solidFill>
            </a:rPr>
            <a:t>基于主动学习的多层级交互式特征分析方法</a:t>
          </a:r>
        </a:p>
      </dsp:txBody>
      <dsp:txXfrm>
        <a:off x="1134115" y="2593366"/>
        <a:ext cx="5346618" cy="1583098"/>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rgbClr val="FFFF00"/>
              </a:solidFill>
            </a:rPr>
            <a:t>面向高温合金的机器学习方法及其应用</a:t>
          </a:r>
        </a:p>
        <a:p>
          <a:pPr marL="114300" lvl="1" indent="-114300" algn="l" defTabSz="622300">
            <a:lnSpc>
              <a:spcPct val="90000"/>
            </a:lnSpc>
            <a:spcBef>
              <a:spcPct val="0"/>
            </a:spcBef>
            <a:spcAft>
              <a:spcPct val="15000"/>
            </a:spcAft>
            <a:buChar char="•"/>
          </a:pPr>
          <a:r>
            <a:rPr lang="zh-CN" altLang="en-US" sz="1400" b="1" kern="1200" dirty="0">
              <a:solidFill>
                <a:schemeClr val="bg1">
                  <a:lumMod val="65000"/>
                </a:schemeClr>
              </a:solidFill>
            </a:rPr>
            <a:t>性能预测方法研究</a:t>
          </a:r>
        </a:p>
        <a:p>
          <a:pPr marL="114300" lvl="1" indent="-114300" algn="l" defTabSz="622300">
            <a:lnSpc>
              <a:spcPct val="90000"/>
            </a:lnSpc>
            <a:spcBef>
              <a:spcPct val="0"/>
            </a:spcBef>
            <a:spcAft>
              <a:spcPct val="15000"/>
            </a:spcAft>
            <a:buChar char="•"/>
          </a:pPr>
          <a:r>
            <a:rPr lang="zh-CN" altLang="en-US" sz="1400" b="1" kern="1200" dirty="0">
              <a:solidFill>
                <a:srgbClr val="FFFF00"/>
              </a:solidFill>
            </a:rPr>
            <a:t>基于主动学习的多层级交互式特征分析方法研究</a:t>
          </a:r>
        </a:p>
        <a:p>
          <a:pPr marL="114300" lvl="2" indent="-57150" algn="l" defTabSz="466725">
            <a:lnSpc>
              <a:spcPct val="90000"/>
            </a:lnSpc>
            <a:spcBef>
              <a:spcPct val="0"/>
            </a:spcBef>
            <a:spcAft>
              <a:spcPct val="15000"/>
            </a:spcAft>
            <a:buChar char="•"/>
          </a:pPr>
          <a:r>
            <a:rPr lang="zh-CN" altLang="en-US" sz="1050" b="1" kern="1200" dirty="0">
              <a:solidFill>
                <a:srgbClr val="FFFF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C615E8EF-F115-4B9F-94CA-F844E80083D2}">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CD990-7A02-461C-883B-D27B5B41462D}">
      <dsp:nvSpPr>
        <dsp:cNvPr id="0" name=""/>
        <dsp:cNvSpPr/>
      </dsp:nvSpPr>
      <dsp:spPr>
        <a:xfrm>
          <a:off x="0" y="0"/>
          <a:ext cx="792088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6D39AD6-ADFC-46A2-A03E-165FC36293F3}">
      <dsp:nvSpPr>
        <dsp:cNvPr id="0" name=""/>
        <dsp:cNvSpPr/>
      </dsp:nvSpPr>
      <dsp:spPr>
        <a:xfrm>
          <a:off x="0" y="2637"/>
          <a:ext cx="1156020" cy="539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与领域专家确定学习目标与研究问题</a:t>
          </a:r>
        </a:p>
      </dsp:txBody>
      <dsp:txXfrm>
        <a:off x="0" y="2637"/>
        <a:ext cx="1156020" cy="5395325"/>
      </dsp:txXfrm>
    </dsp:sp>
    <dsp:sp modelId="{CCDC6E1A-031D-4C23-826B-BEBC9656ACA0}">
      <dsp:nvSpPr>
        <dsp:cNvPr id="0" name=""/>
        <dsp:cNvSpPr/>
      </dsp:nvSpPr>
      <dsp:spPr>
        <a:xfrm>
          <a:off x="2007425" y="25557"/>
          <a:ext cx="577057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dirty="0"/>
            <a:t>1</a:t>
          </a:r>
          <a:r>
            <a:rPr lang="zh-CN" altLang="en-US" sz="1400" kern="1200" dirty="0"/>
            <a:t>、通过检索更多的文献</a:t>
          </a:r>
          <a:r>
            <a:rPr lang="en-US" altLang="zh-CN" sz="1400" kern="1200" dirty="0"/>
            <a:t>/</a:t>
          </a:r>
          <a:r>
            <a:rPr lang="zh-CN" altLang="en-US" sz="1400" kern="1200" dirty="0"/>
            <a:t>专利、计算和实验获得更多的数据，提高数据的质和量，从而保证机器学习</a:t>
          </a:r>
          <a:r>
            <a:rPr lang="en-US" altLang="zh-CN" sz="1400" kern="1200" dirty="0"/>
            <a:t>/</a:t>
          </a:r>
          <a:r>
            <a:rPr lang="zh-CN" altLang="en-US" sz="1400" kern="1200" dirty="0"/>
            <a:t>数据挖掘方法分析结果的正确性和可信性；</a:t>
          </a:r>
          <a:endParaRPr lang="en-US" altLang="zh-CN" sz="1400" kern="1200" dirty="0"/>
        </a:p>
        <a:p>
          <a:pPr marL="0" lvl="0" indent="0" algn="l" defTabSz="622300">
            <a:lnSpc>
              <a:spcPct val="90000"/>
            </a:lnSpc>
            <a:spcBef>
              <a:spcPct val="0"/>
            </a:spcBef>
            <a:spcAft>
              <a:spcPct val="35000"/>
            </a:spcAft>
            <a:buNone/>
          </a:pPr>
          <a:r>
            <a:rPr lang="en-US" altLang="zh-CN" sz="1400" kern="1200" dirty="0"/>
            <a:t>2</a:t>
          </a:r>
          <a:r>
            <a:rPr lang="zh-CN" altLang="en-US" sz="1400" kern="1200" dirty="0"/>
            <a:t>、实现多源数据的融合并存储至数据库中；</a:t>
          </a:r>
          <a:endParaRPr lang="en-US" altLang="zh-CN" sz="1400" kern="1200" dirty="0"/>
        </a:p>
        <a:p>
          <a:pPr marL="0" lvl="0" indent="0" algn="l" defTabSz="622300">
            <a:lnSpc>
              <a:spcPct val="90000"/>
            </a:lnSpc>
            <a:spcBef>
              <a:spcPct val="0"/>
            </a:spcBef>
            <a:spcAft>
              <a:spcPct val="35000"/>
            </a:spcAft>
            <a:buNone/>
          </a:pPr>
          <a:r>
            <a:rPr lang="en-US" altLang="zh-CN" sz="1400" kern="1200" dirty="0"/>
            <a:t>3</a:t>
          </a:r>
          <a:r>
            <a:rPr lang="zh-CN" altLang="en-US" sz="1400" kern="1200" dirty="0"/>
            <a:t>、专家经验的收集、整理、表示和存储；</a:t>
          </a:r>
          <a:endParaRPr lang="en-US" altLang="zh-CN" sz="1400" kern="1200" dirty="0"/>
        </a:p>
      </dsp:txBody>
      <dsp:txXfrm>
        <a:off x="2007425" y="25557"/>
        <a:ext cx="5770575" cy="1016892"/>
      </dsp:txXfrm>
    </dsp:sp>
    <dsp:sp modelId="{CC3DD0CB-7193-4ADC-8243-C0DD063AEAF2}">
      <dsp:nvSpPr>
        <dsp:cNvPr id="0" name=""/>
        <dsp:cNvSpPr/>
      </dsp:nvSpPr>
      <dsp:spPr>
        <a:xfrm>
          <a:off x="1156020" y="1070374"/>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2B9E5D6-B9BD-4B92-B1FE-FB0E8314D79C}">
      <dsp:nvSpPr>
        <dsp:cNvPr id="0" name=""/>
        <dsp:cNvSpPr/>
      </dsp:nvSpPr>
      <dsp:spPr>
        <a:xfrm>
          <a:off x="2016193" y="1133136"/>
          <a:ext cx="5672581"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在数据驱动下，研究面向高温合金的机器学习</a:t>
          </a:r>
          <a:r>
            <a:rPr lang="en-US" altLang="zh-CN" sz="1400" kern="1200" dirty="0"/>
            <a:t>/</a:t>
          </a:r>
          <a:r>
            <a:rPr lang="zh-CN" altLang="en-US" sz="1400" kern="1200" dirty="0"/>
            <a:t>数据挖掘方法，并将其分析结果与领域专家的研究成果相结合，不断改进和完善学习模型，从而提高分析结果的正确性和实用性；</a:t>
          </a:r>
          <a:endParaRPr lang="en-US" altLang="zh-CN" sz="1400" kern="1200" dirty="0"/>
        </a:p>
      </dsp:txBody>
      <dsp:txXfrm>
        <a:off x="2016193" y="1133136"/>
        <a:ext cx="5672581" cy="1016892"/>
      </dsp:txXfrm>
    </dsp:sp>
    <dsp:sp modelId="{36304FD3-E8FD-4FE5-BF60-6D89B3954A05}">
      <dsp:nvSpPr>
        <dsp:cNvPr id="0" name=""/>
        <dsp:cNvSpPr/>
      </dsp:nvSpPr>
      <dsp:spPr>
        <a:xfrm>
          <a:off x="1156020" y="2138111"/>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98496F2-4D49-4C87-9C6D-FC3C218D6679}">
      <dsp:nvSpPr>
        <dsp:cNvPr id="0" name=""/>
        <dsp:cNvSpPr/>
      </dsp:nvSpPr>
      <dsp:spPr>
        <a:xfrm>
          <a:off x="2016255" y="2249318"/>
          <a:ext cx="561562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采用规则抽取</a:t>
          </a:r>
          <a:r>
            <a:rPr lang="en-US" altLang="zh-CN" sz="1400" kern="1200" dirty="0"/>
            <a:t>/</a:t>
          </a:r>
          <a:r>
            <a:rPr lang="zh-CN" altLang="en-US" sz="1400" kern="1200" dirty="0"/>
            <a:t>数据可视化等方法与技术对分析结果进行再处理，并和领域研究成果相结合，提高分析结果的可理解性和可用性；</a:t>
          </a:r>
          <a:endParaRPr lang="en-US" altLang="zh-CN" sz="1400" kern="1200" dirty="0"/>
        </a:p>
      </dsp:txBody>
      <dsp:txXfrm>
        <a:off x="2016255" y="2249318"/>
        <a:ext cx="5615625" cy="1016892"/>
      </dsp:txXfrm>
    </dsp:sp>
    <dsp:sp modelId="{C027F768-BF18-4F14-AFCB-297FF048E7F9}">
      <dsp:nvSpPr>
        <dsp:cNvPr id="0" name=""/>
        <dsp:cNvSpPr/>
      </dsp:nvSpPr>
      <dsp:spPr>
        <a:xfrm>
          <a:off x="1156020" y="3205848"/>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06FE150-9AD7-4520-BC0B-65F5BCC2106F}">
      <dsp:nvSpPr>
        <dsp:cNvPr id="0" name=""/>
        <dsp:cNvSpPr/>
      </dsp:nvSpPr>
      <dsp:spPr>
        <a:xfrm>
          <a:off x="2016255" y="3272017"/>
          <a:ext cx="559921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b="1" kern="1200" dirty="0">
              <a:solidFill>
                <a:srgbClr val="FF0000"/>
              </a:solidFill>
            </a:rPr>
            <a:t>1</a:t>
          </a:r>
          <a:r>
            <a:rPr lang="zh-CN" altLang="en-US" sz="1400" b="1" kern="1200" dirty="0">
              <a:solidFill>
                <a:srgbClr val="FF0000"/>
              </a:solidFill>
            </a:rPr>
            <a:t>、蠕变解析式：</a:t>
          </a:r>
          <a:r>
            <a:rPr lang="zh-CN" altLang="en-US" sz="1400" kern="1200" dirty="0"/>
            <a:t>针对韩国文献蠕变解析式的中温限制等缺陷对解析式内容进行改进，结合机器学习的方法对拟合参量</a:t>
          </a:r>
          <a:r>
            <a:rPr lang="en-US" altLang="zh-CN" sz="1400" kern="1200" dirty="0"/>
            <a:t>A1</a:t>
          </a:r>
          <a:r>
            <a:rPr lang="zh-CN" altLang="en-US" sz="1400" kern="1200" dirty="0"/>
            <a:t>、</a:t>
          </a:r>
          <a:r>
            <a:rPr lang="en-US" altLang="zh-CN" sz="1400" kern="1200" dirty="0"/>
            <a:t>A2</a:t>
          </a:r>
          <a:r>
            <a:rPr lang="zh-CN" altLang="en-US" sz="1400" kern="1200" dirty="0"/>
            <a:t>进行估计；</a:t>
          </a:r>
          <a:endParaRPr lang="en-US" altLang="zh-CN" sz="1400" kern="1200" dirty="0"/>
        </a:p>
        <a:p>
          <a:pPr marL="0" lvl="0" indent="0" algn="l" defTabSz="622300">
            <a:lnSpc>
              <a:spcPct val="90000"/>
            </a:lnSpc>
            <a:spcBef>
              <a:spcPct val="0"/>
            </a:spcBef>
            <a:spcAft>
              <a:spcPct val="35000"/>
            </a:spcAft>
            <a:buNone/>
          </a:pPr>
          <a:r>
            <a:rPr lang="en-US" altLang="zh-CN" sz="1400" b="1" kern="1200" dirty="0">
              <a:solidFill>
                <a:srgbClr val="FF0000"/>
              </a:solidFill>
            </a:rPr>
            <a:t>2</a:t>
          </a:r>
          <a:r>
            <a:rPr lang="zh-CN" altLang="en-US" sz="1400" b="1" kern="1200" dirty="0">
              <a:solidFill>
                <a:srgbClr val="FF0000"/>
              </a:solidFill>
            </a:rPr>
            <a:t>、科学数据关联分析</a:t>
          </a:r>
          <a:r>
            <a:rPr lang="zh-CN" altLang="en-US" sz="1400" kern="1200" dirty="0"/>
            <a:t>：针对采集的文献以及文献包含的数据的特点，将利用知识图谱、数据溯源、统计分析和数据可视化、关联数据（</a:t>
          </a:r>
          <a:r>
            <a:rPr lang="en-US" altLang="zh-CN" sz="1400" kern="1200" dirty="0"/>
            <a:t>Linked Data</a:t>
          </a:r>
          <a:r>
            <a:rPr lang="zh-CN" altLang="en-US" sz="1400" kern="1200" dirty="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kern="1200" dirty="0"/>
        </a:p>
      </dsp:txBody>
      <dsp:txXfrm>
        <a:off x="2016255" y="3272017"/>
        <a:ext cx="5599210" cy="1016892"/>
      </dsp:txXfrm>
    </dsp:sp>
    <dsp:sp modelId="{267E378E-358A-4C0B-9310-318BAFE769BE}">
      <dsp:nvSpPr>
        <dsp:cNvPr id="0" name=""/>
        <dsp:cNvSpPr/>
      </dsp:nvSpPr>
      <dsp:spPr>
        <a:xfrm>
          <a:off x="1152155" y="5014429"/>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72CCEA2-B5CC-4F92-BAEF-58DC4383A4E8}">
      <dsp:nvSpPr>
        <dsp:cNvPr id="0" name=""/>
        <dsp:cNvSpPr/>
      </dsp:nvSpPr>
      <dsp:spPr>
        <a:xfrm>
          <a:off x="1274833" y="4324430"/>
          <a:ext cx="621789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altLang="zh-CN" sz="1400" kern="1200" dirty="0"/>
        </a:p>
      </dsp:txBody>
      <dsp:txXfrm>
        <a:off x="1274833" y="4324430"/>
        <a:ext cx="6217890" cy="1016892"/>
      </dsp:txXfrm>
    </dsp:sp>
    <dsp:sp modelId="{3F026205-C2D6-454E-92E7-E7F7D949193A}">
      <dsp:nvSpPr>
        <dsp:cNvPr id="0" name=""/>
        <dsp:cNvSpPr/>
      </dsp:nvSpPr>
      <dsp:spPr>
        <a:xfrm>
          <a:off x="1152155" y="5014430"/>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1598389" y="130963"/>
        <a:ext cx="630046" cy="6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1477991" y="128301"/>
        <a:ext cx="618362" cy="6183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1487299" y="129786"/>
        <a:ext cx="624198" cy="6241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1477991" y="128301"/>
        <a:ext cx="618362" cy="6183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算法规范制定</a:t>
          </a:r>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算法库设计与实现</a:t>
          </a:r>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数据驱动的机器学习算法设计与实现</a:t>
          </a:r>
          <a:endParaRPr lang="zh-CN" altLang="en-US" sz="2800" kern="1200" dirty="0"/>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3</a:t>
          </a:r>
          <a:endParaRPr lang="zh-CN" altLang="en-US" sz="4800" kern="1200" dirty="0"/>
        </a:p>
      </dsp:txBody>
      <dsp:txXfrm>
        <a:off x="598717" y="2398145"/>
        <a:ext cx="846748" cy="888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特征降维</a:t>
          </a:r>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主成分分析（</a:t>
          </a:r>
          <a:r>
            <a:rPr lang="en-US" altLang="zh-CN" sz="1100" kern="1200" dirty="0"/>
            <a:t>PCA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因子分析（</a:t>
          </a:r>
          <a:r>
            <a:rPr lang="en-US" altLang="zh-CN" sz="1100" kern="1200" dirty="0"/>
            <a:t>FA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奇异值分解（</a:t>
          </a:r>
          <a:r>
            <a:rPr lang="en-US" altLang="zh-CN" sz="1100" kern="1200" dirty="0"/>
            <a:t>SVD</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方差分数</a:t>
          </a:r>
        </a:p>
        <a:p>
          <a:pPr marL="57150" lvl="1" indent="-57150" algn="l" defTabSz="488950">
            <a:lnSpc>
              <a:spcPct val="90000"/>
            </a:lnSpc>
            <a:spcBef>
              <a:spcPct val="0"/>
            </a:spcBef>
            <a:spcAft>
              <a:spcPct val="15000"/>
            </a:spcAft>
            <a:buChar char="•"/>
          </a:pPr>
          <a:r>
            <a:rPr lang="zh-CN" altLang="en-US" sz="1100" kern="1200" dirty="0"/>
            <a:t>卡方检验</a:t>
          </a:r>
        </a:p>
        <a:p>
          <a:pPr marL="57150" lvl="1" indent="-57150" algn="l" defTabSz="488950">
            <a:lnSpc>
              <a:spcPct val="90000"/>
            </a:lnSpc>
            <a:spcBef>
              <a:spcPct val="0"/>
            </a:spcBef>
            <a:spcAft>
              <a:spcPct val="15000"/>
            </a:spcAft>
            <a:buChar char="•"/>
          </a:pPr>
          <a:r>
            <a:rPr lang="zh-CN" altLang="en-US" sz="1100" kern="1200" dirty="0"/>
            <a:t>皮尔逊相关系数</a:t>
          </a:r>
        </a:p>
        <a:p>
          <a:pPr marL="57150" lvl="1" indent="-57150" algn="l" defTabSz="488950">
            <a:lnSpc>
              <a:spcPct val="90000"/>
            </a:lnSpc>
            <a:spcBef>
              <a:spcPct val="0"/>
            </a:spcBef>
            <a:spcAft>
              <a:spcPct val="15000"/>
            </a:spcAft>
            <a:buChar char="•"/>
          </a:pPr>
          <a:r>
            <a:rPr lang="zh-CN" altLang="en-US" sz="1100" kern="1200" dirty="0"/>
            <a:t>最大信息系数</a:t>
          </a:r>
        </a:p>
        <a:p>
          <a:pPr marL="57150" lvl="1" indent="-57150" algn="l" defTabSz="488950">
            <a:lnSpc>
              <a:spcPct val="90000"/>
            </a:lnSpc>
            <a:spcBef>
              <a:spcPct val="0"/>
            </a:spcBef>
            <a:spcAft>
              <a:spcPct val="15000"/>
            </a:spcAft>
            <a:buChar char="•"/>
          </a:pPr>
          <a:r>
            <a:rPr lang="zh-CN" altLang="en-US" sz="1100" kern="1200" dirty="0"/>
            <a:t>信息增益</a:t>
          </a:r>
        </a:p>
        <a:p>
          <a:pPr marL="57150" lvl="1" indent="-57150" algn="l" defTabSz="488950">
            <a:lnSpc>
              <a:spcPct val="90000"/>
            </a:lnSpc>
            <a:spcBef>
              <a:spcPct val="0"/>
            </a:spcBef>
            <a:spcAft>
              <a:spcPct val="15000"/>
            </a:spcAft>
            <a:buChar char="•"/>
          </a:pPr>
          <a:r>
            <a:rPr lang="zh-CN" altLang="en-US" sz="1100" kern="1200" dirty="0"/>
            <a:t>互信息</a:t>
          </a:r>
        </a:p>
        <a:p>
          <a:pPr marL="57150" lvl="1" indent="-57150" algn="l" defTabSz="488950">
            <a:lnSpc>
              <a:spcPct val="90000"/>
            </a:lnSpc>
            <a:spcBef>
              <a:spcPct val="0"/>
            </a:spcBef>
            <a:spcAft>
              <a:spcPct val="15000"/>
            </a:spcAft>
            <a:buChar char="•"/>
          </a:pPr>
          <a:r>
            <a:rPr lang="en-US" altLang="zh-CN" sz="1100" kern="1200" dirty="0"/>
            <a:t>Lasso/Ridge</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随机森林</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多项式回归</a:t>
          </a:r>
        </a:p>
        <a:p>
          <a:pPr marL="57150" lvl="1" indent="-57150" algn="l" defTabSz="488950">
            <a:lnSpc>
              <a:spcPct val="90000"/>
            </a:lnSpc>
            <a:spcBef>
              <a:spcPct val="0"/>
            </a:spcBef>
            <a:spcAft>
              <a:spcPct val="15000"/>
            </a:spcAft>
            <a:buChar char="•"/>
          </a:pPr>
          <a:r>
            <a:rPr lang="zh-CN" altLang="en-US" sz="1100" kern="1200" dirty="0"/>
            <a:t>弹性网络</a:t>
          </a:r>
          <a:r>
            <a:rPr lang="zh-CN" altLang="en-US" sz="1100" kern="120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支持向量回归（</a:t>
          </a:r>
          <a:r>
            <a:rPr lang="en-US" altLang="zh-CN" sz="1100" kern="1200" dirty="0"/>
            <a:t>SVR</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神经网络回归</a:t>
          </a:r>
        </a:p>
        <a:p>
          <a:pPr marL="57150" lvl="1" indent="-57150" algn="l" defTabSz="488950">
            <a:lnSpc>
              <a:spcPct val="90000"/>
            </a:lnSpc>
            <a:spcBef>
              <a:spcPct val="0"/>
            </a:spcBef>
            <a:spcAft>
              <a:spcPct val="15000"/>
            </a:spcAft>
            <a:buChar char="•"/>
          </a:pPr>
          <a:r>
            <a:rPr lang="zh-CN" altLang="en-US" sz="1100" kern="1200" dirty="0"/>
            <a:t>高斯过程回归</a:t>
          </a:r>
        </a:p>
        <a:p>
          <a:pPr marL="57150" lvl="1" indent="-57150" algn="l" defTabSz="488950">
            <a:lnSpc>
              <a:spcPct val="90000"/>
            </a:lnSpc>
            <a:spcBef>
              <a:spcPct val="0"/>
            </a:spcBef>
            <a:spcAft>
              <a:spcPct val="15000"/>
            </a:spcAft>
            <a:buChar char="•"/>
          </a:pPr>
          <a:r>
            <a:rPr lang="en-US" altLang="zh-CN" sz="1100" kern="1200" dirty="0"/>
            <a:t>Adaboost</a:t>
          </a:r>
          <a:r>
            <a:rPr lang="zh-CN" altLang="en-US" sz="1100" kern="1200" dirty="0"/>
            <a:t>回归</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a:t>Kmodels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GMM/FCM</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PCCA</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DIANA/AGNES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粒子群优化</a:t>
          </a:r>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61370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167702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18</a:t>
            </a:fld>
            <a:endParaRPr lang="zh-CN" altLang="en-US"/>
          </a:p>
        </p:txBody>
      </p:sp>
    </p:spTree>
    <p:extLst>
      <p:ext uri="{BB962C8B-B14F-4D97-AF65-F5344CB8AC3E}">
        <p14:creationId xmlns:p14="http://schemas.microsoft.com/office/powerpoint/2010/main" val="5803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78860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20</a:t>
            </a:fld>
            <a:endParaRPr lang="zh-CN" altLang="en-US"/>
          </a:p>
        </p:txBody>
      </p:sp>
    </p:spTree>
    <p:extLst>
      <p:ext uri="{BB962C8B-B14F-4D97-AF65-F5344CB8AC3E}">
        <p14:creationId xmlns:p14="http://schemas.microsoft.com/office/powerpoint/2010/main" val="3215287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35319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39024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26482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172146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944750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1549882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2431638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207505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423008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3662572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2041465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726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5770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我组在接下来的工作中将进一步与领域专家确定学习目标与研究问题，从数据、方法、结果三个方面展开工作。数据方面，通过文献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专利、计算和实验获得更多的数据，提高数据的质和量，从而保证机器学习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数据挖掘方法分析结果的正确性和可信性；方法方面，在数据驱动下，研究面向高温合金的机器学习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数据挖掘方法，并将其分析结果与领域专家的研究成果相结合，不断改进和完善学习模型，从而提高分析结果的正确性和实用性；结果方面，采用规则抽取</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可视化等方法与技术对分析结果进行再处理，并和领域研究成果相结合，提高分析结果的可理解性和可用性。蠕变解析式：针对韩国文献蠕变解析式中的中温限制等缺陷对解析式内容进行改进，结合机器学习方法对拟合参量</a:t>
            </a:r>
            <a:r>
              <a:rPr lang="en-US" altLang="zh-CN" sz="1200" b="0" i="0" u="none" strike="noStrike" kern="1200" baseline="0" dirty="0">
                <a:solidFill>
                  <a:schemeClr val="tx1"/>
                </a:solidFill>
                <a:latin typeface="+mn-lt"/>
                <a:ea typeface="+mn-ea"/>
                <a:cs typeface="+mn-cs"/>
              </a:rPr>
              <a:t>A1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A2</a:t>
            </a:r>
            <a:r>
              <a:rPr lang="zh-CN" altLang="en-US" sz="1200" b="0" i="0" u="none" strike="noStrike" kern="1200" baseline="0" dirty="0">
                <a:solidFill>
                  <a:schemeClr val="tx1"/>
                </a:solidFill>
                <a:latin typeface="+mn-lt"/>
                <a:ea typeface="+mn-ea"/>
                <a:cs typeface="+mn-cs"/>
              </a:rPr>
              <a:t>进行估计。数据关联分析：针对采集的高温合金文献以及文献中包含的数据的特点，将利用知识图谱、数据溯源、统计分析和数据可视化等技术和方法深入挖掘科学数据中各类资源对象的语义内涵和关联关系，从最初探索高温合金数据中属</a:t>
            </a:r>
            <a:r>
              <a:rPr lang="zh-CN" altLang="en-US" sz="1200" b="0" i="0" u="none" strike="noStrike" kern="1200" baseline="0">
                <a:solidFill>
                  <a:schemeClr val="tx1"/>
                </a:solidFill>
                <a:latin typeface="+mn-lt"/>
                <a:ea typeface="+mn-ea"/>
                <a:cs typeface="+mn-cs"/>
              </a:rPr>
              <a:t>性与属性之间、属性与性能之间的关联关系上升到</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126936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19235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45</a:t>
            </a:fld>
            <a:endParaRPr lang="zh-CN" altLang="en-US"/>
          </a:p>
        </p:txBody>
      </p:sp>
    </p:spTree>
    <p:extLst>
      <p:ext uri="{BB962C8B-B14F-4D97-AF65-F5344CB8AC3E}">
        <p14:creationId xmlns:p14="http://schemas.microsoft.com/office/powerpoint/2010/main" val="2786433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46</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54</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57</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58</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59</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60</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12"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35.png"/><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png"/><Relationship Id="rId18" Type="http://schemas.openxmlformats.org/officeDocument/2006/relationships/image" Target="../media/image53.png"/><Relationship Id="rId3" Type="http://schemas.openxmlformats.org/officeDocument/2006/relationships/image" Target="../media/image390.png"/><Relationship Id="rId7" Type="http://schemas.openxmlformats.org/officeDocument/2006/relationships/image" Target="../media/image43.png"/><Relationship Id="rId12" Type="http://schemas.openxmlformats.org/officeDocument/2006/relationships/image" Target="../media/image46.png"/><Relationship Id="rId1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4.png"/><Relationship Id="rId19"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slide" Target="slide65.xml"/><Relationship Id="rId1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66.png"/><Relationship Id="rId7" Type="http://schemas.openxmlformats.org/officeDocument/2006/relationships/diagramLayout" Target="../diagrams/layout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69.png"/><Relationship Id="rId5" Type="http://schemas.openxmlformats.org/officeDocument/2006/relationships/image" Target="../media/image68.png"/><Relationship Id="rId10" Type="http://schemas.microsoft.com/office/2007/relationships/diagramDrawing" Target="../diagrams/drawing15.xml"/><Relationship Id="rId4" Type="http://schemas.openxmlformats.org/officeDocument/2006/relationships/image" Target="../media/image67.png"/><Relationship Id="rId9" Type="http://schemas.openxmlformats.org/officeDocument/2006/relationships/diagramColors" Target="../diagrams/colors1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4.wmf"/><Relationship Id="rId18" Type="http://schemas.openxmlformats.org/officeDocument/2006/relationships/image" Target="../media/image78.png"/><Relationship Id="rId3" Type="http://schemas.openxmlformats.org/officeDocument/2006/relationships/notesSlide" Target="../notesSlides/notesSlide23.xml"/><Relationship Id="rId21" Type="http://schemas.openxmlformats.org/officeDocument/2006/relationships/image" Target="../media/image81.png"/><Relationship Id="rId7" Type="http://schemas.openxmlformats.org/officeDocument/2006/relationships/image" Target="../media/image71.wmf"/><Relationship Id="rId12" Type="http://schemas.openxmlformats.org/officeDocument/2006/relationships/oleObject" Target="../embeddings/oleObject5.bin"/><Relationship Id="rId17" Type="http://schemas.openxmlformats.org/officeDocument/2006/relationships/image" Target="../media/image77.png"/><Relationship Id="rId2" Type="http://schemas.openxmlformats.org/officeDocument/2006/relationships/slideLayout" Target="../slideLayouts/slideLayout2.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4.bin"/><Relationship Id="rId19" Type="http://schemas.openxmlformats.org/officeDocument/2006/relationships/image" Target="../media/image79.png"/><Relationship Id="rId4" Type="http://schemas.openxmlformats.org/officeDocument/2006/relationships/oleObject" Target="../embeddings/oleObject1.bin"/><Relationship Id="rId9" Type="http://schemas.openxmlformats.org/officeDocument/2006/relationships/image" Target="../media/image72.wmf"/><Relationship Id="rId1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86.emf"/><Relationship Id="rId17" Type="http://schemas.openxmlformats.org/officeDocument/2006/relationships/image" Target="../media/image55.png"/><Relationship Id="rId2" Type="http://schemas.openxmlformats.org/officeDocument/2006/relationships/notesSlide" Target="../notesSlides/notesSlide24.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85.emf"/><Relationship Id="rId5" Type="http://schemas.openxmlformats.org/officeDocument/2006/relationships/diagramQuickStyle" Target="../diagrams/quickStyle16.xml"/><Relationship Id="rId15" Type="http://schemas.openxmlformats.org/officeDocument/2006/relationships/slide" Target="slide61.xml"/><Relationship Id="rId10" Type="http://schemas.openxmlformats.org/officeDocument/2006/relationships/image" Target="../media/image84.emf"/><Relationship Id="rId4" Type="http://schemas.openxmlformats.org/officeDocument/2006/relationships/diagramLayout" Target="../diagrams/layout16.xml"/><Relationship Id="rId9" Type="http://schemas.openxmlformats.org/officeDocument/2006/relationships/image" Target="../media/image83.emf"/><Relationship Id="rId1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emf"/><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notesSlide" Target="../notesSlides/notesSlide31.xml"/><Relationship Id="rId7" Type="http://schemas.openxmlformats.org/officeDocument/2006/relationships/oleObject" Target="../embeddings/oleObject8.bin"/><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4.wmf"/><Relationship Id="rId11" Type="http://schemas.openxmlformats.org/officeDocument/2006/relationships/oleObject" Target="../embeddings/oleObject11.bin"/><Relationship Id="rId5" Type="http://schemas.openxmlformats.org/officeDocument/2006/relationships/oleObject" Target="../embeddings/oleObject7.bin"/><Relationship Id="rId10" Type="http://schemas.openxmlformats.org/officeDocument/2006/relationships/oleObject" Target="../embeddings/oleObject10.bin"/><Relationship Id="rId4" Type="http://schemas.openxmlformats.org/officeDocument/2006/relationships/image" Target="../media/image106.png"/><Relationship Id="rId9"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3.png"/><Relationship Id="rId5" Type="http://schemas.openxmlformats.org/officeDocument/2006/relationships/image" Target="../media/image104.wmf"/><Relationship Id="rId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4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18" Type="http://schemas.openxmlformats.org/officeDocument/2006/relationships/diagramLayout" Target="../diagrams/layout20.xml"/><Relationship Id="rId26" Type="http://schemas.microsoft.com/office/2007/relationships/diagramDrawing" Target="../diagrams/drawing21.xml"/><Relationship Id="rId3" Type="http://schemas.openxmlformats.org/officeDocument/2006/relationships/image" Target="../media/image115.png"/><Relationship Id="rId21" Type="http://schemas.microsoft.com/office/2007/relationships/diagramDrawing" Target="../diagrams/drawing20.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5" Type="http://schemas.openxmlformats.org/officeDocument/2006/relationships/diagramColors" Target="../diagrams/colors21.xml"/><Relationship Id="rId2" Type="http://schemas.openxmlformats.org/officeDocument/2006/relationships/notesSlide" Target="../notesSlides/notesSlide40.xml"/><Relationship Id="rId16" Type="http://schemas.microsoft.com/office/2007/relationships/diagramDrawing" Target="../diagrams/drawing19.xml"/><Relationship Id="rId20" Type="http://schemas.openxmlformats.org/officeDocument/2006/relationships/diagramColors" Target="../diagrams/colors20.xml"/><Relationship Id="rId29"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image" Target="../media/image118.png"/><Relationship Id="rId11" Type="http://schemas.microsoft.com/office/2007/relationships/diagramDrawing" Target="../diagrams/drawing18.xml"/><Relationship Id="rId24" Type="http://schemas.openxmlformats.org/officeDocument/2006/relationships/diagramQuickStyle" Target="../diagrams/quickStyle21.xml"/><Relationship Id="rId32" Type="http://schemas.openxmlformats.org/officeDocument/2006/relationships/image" Target="../media/image119.png"/><Relationship Id="rId5" Type="http://schemas.openxmlformats.org/officeDocument/2006/relationships/image" Target="../media/image117.png"/><Relationship Id="rId15" Type="http://schemas.openxmlformats.org/officeDocument/2006/relationships/diagramColors" Target="../diagrams/colors19.xml"/><Relationship Id="rId23" Type="http://schemas.openxmlformats.org/officeDocument/2006/relationships/diagramLayout" Target="../diagrams/layout21.xml"/><Relationship Id="rId28" Type="http://schemas.openxmlformats.org/officeDocument/2006/relationships/diagramLayout" Target="../diagrams/layout22.xml"/><Relationship Id="rId10" Type="http://schemas.openxmlformats.org/officeDocument/2006/relationships/diagramColors" Target="../diagrams/colors18.xml"/><Relationship Id="rId19" Type="http://schemas.openxmlformats.org/officeDocument/2006/relationships/diagramQuickStyle" Target="../diagrams/quickStyle20.xml"/><Relationship Id="rId31" Type="http://schemas.microsoft.com/office/2007/relationships/diagramDrawing" Target="../diagrams/drawing22.xml"/><Relationship Id="rId4" Type="http://schemas.openxmlformats.org/officeDocument/2006/relationships/image" Target="../media/image116.png"/><Relationship Id="rId9" Type="http://schemas.openxmlformats.org/officeDocument/2006/relationships/diagramQuickStyle" Target="../diagrams/quickStyle18.xml"/><Relationship Id="rId14" Type="http://schemas.openxmlformats.org/officeDocument/2006/relationships/diagramQuickStyle" Target="../diagrams/quickStyle19.xml"/><Relationship Id="rId22" Type="http://schemas.openxmlformats.org/officeDocument/2006/relationships/diagramData" Target="../diagrams/data21.xml"/><Relationship Id="rId27" Type="http://schemas.openxmlformats.org/officeDocument/2006/relationships/diagramData" Target="../diagrams/data22.xml"/><Relationship Id="rId30" Type="http://schemas.openxmlformats.org/officeDocument/2006/relationships/diagramColors" Target="../diagrams/colors2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5.jpg"/><Relationship Id="rId5" Type="http://schemas.openxmlformats.org/officeDocument/2006/relationships/image" Target="../media/image134.jpg"/><Relationship Id="rId4" Type="http://schemas.openxmlformats.org/officeDocument/2006/relationships/image" Target="../media/image133.jp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slide" Target="slide2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145.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2019年6月16日星期日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8596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2476114904"/>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57179606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1395336581"/>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FB091471-EB0A-6D40-BDB7-2DFA22F8BCAF}"/>
              </a:ext>
            </a:extLst>
          </p:cNvPr>
          <p:cNvSpPr txBox="1"/>
          <p:nvPr/>
        </p:nvSpPr>
        <p:spPr>
          <a:xfrm>
            <a:off x="2140511" y="5758209"/>
            <a:ext cx="4801314" cy="461665"/>
          </a:xfrm>
          <a:prstGeom prst="rect">
            <a:avLst/>
          </a:prstGeom>
          <a:noFill/>
        </p:spPr>
        <p:txBody>
          <a:bodyPr wrap="none" rtlCol="0">
            <a:spAutoFit/>
          </a:bodyPr>
          <a:lstStyle/>
          <a:p>
            <a:r>
              <a:rPr kumimoji="1" lang="zh-CN" altLang="en-US" sz="2400" dirty="0"/>
              <a:t>精度高、速度快、可理解、易使用</a:t>
            </a:r>
          </a:p>
        </p:txBody>
      </p:sp>
    </p:spTree>
    <p:extLst>
      <p:ext uri="{BB962C8B-B14F-4D97-AF65-F5344CB8AC3E}">
        <p14:creationId xmlns:p14="http://schemas.microsoft.com/office/powerpoint/2010/main" val="129472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常用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solidFill>
                  <a:srgbClr val="FF0000"/>
                </a:solidFill>
              </a:rPr>
              <a:t>数据驱动的数据挖掘</a:t>
            </a:r>
            <a:r>
              <a:rPr lang="en-US" altLang="zh-CN" sz="2300" dirty="0">
                <a:solidFill>
                  <a:srgbClr val="FF0000"/>
                </a:solidFill>
              </a:rPr>
              <a:t>/</a:t>
            </a:r>
            <a:r>
              <a:rPr lang="zh-CN" altLang="en-US" sz="2300" dirty="0">
                <a:solidFill>
                  <a:srgbClr val="FF0000"/>
                </a:solidFill>
              </a:rPr>
              <a:t>机器学习算法研究</a:t>
            </a:r>
            <a:br>
              <a:rPr lang="en-US" altLang="zh-CN" sz="2300" dirty="0">
                <a:solidFill>
                  <a:srgbClr val="FF0000"/>
                </a:solidFill>
              </a:rPr>
            </a:br>
            <a:r>
              <a:rPr lang="en-US" altLang="zh-CN" sz="2300" dirty="0">
                <a:solidFill>
                  <a:srgbClr val="FF0000"/>
                </a:solidFill>
              </a:rPr>
              <a:t>——</a:t>
            </a:r>
            <a:r>
              <a:rPr lang="zh-CN" altLang="en-US" sz="2300" dirty="0">
                <a:solidFill>
                  <a:srgbClr val="FF0000"/>
                </a:solidFill>
              </a:rPr>
              <a:t>非自动式</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16</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16</a:t>
            </a:fld>
            <a:endParaRPr lang="zh-CN" altLang="en-US" dirty="0"/>
          </a:p>
        </p:txBody>
      </p:sp>
    </p:spTree>
    <p:extLst>
      <p:ext uri="{BB962C8B-B14F-4D97-AF65-F5344CB8AC3E}">
        <p14:creationId xmlns:p14="http://schemas.microsoft.com/office/powerpoint/2010/main" val="161882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br>
              <a:rPr lang="en-US" altLang="zh-CN" sz="2000" dirty="0"/>
            </a:b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17</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135171" y="1664653"/>
            <a:ext cx="2674640"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1" y="4497705"/>
            <a:ext cx="2411288"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0407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br>
              <a:rPr lang="en-US" altLang="zh-CN" sz="2000" dirty="0">
                <a:solidFill>
                  <a:srgbClr val="FF0000"/>
                </a:solidFill>
              </a:rPr>
            </a:br>
            <a:r>
              <a:rPr lang="en-US" altLang="zh-CN" sz="2000" dirty="0">
                <a:solidFill>
                  <a:srgbClr val="FF0000"/>
                </a:solidFill>
              </a:rPr>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23393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0557818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09005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28741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30560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114729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xmlns="">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流程图: 磁盘 12">
                <a:extLst>
                  <a:ext uri="{FF2B5EF4-FFF2-40B4-BE49-F238E27FC236}">
                    <a16:creationId xmlns:a16="http://schemas.microsoft.com/office/drawing/2014/main"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xmlns="">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rId9" action="ppaction://hlinksldjump"/>
              </a:rPr>
              <a:t>1.Thermo</a:t>
            </a:r>
          </a:p>
          <a:p>
            <a:pPr algn="ctr"/>
            <a:r>
              <a:rPr lang="en-US" altLang="zh-CN" sz="1200" dirty="0" err="1">
                <a:hlinkClick r:id="rId9"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10"/>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11"/>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3"/>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4"/>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5"/>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6"/>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7"/>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8"/>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9"/>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20"/>
          <a:stretch>
            <a:fillRect/>
          </a:stretch>
        </p:blipFill>
        <p:spPr>
          <a:xfrm>
            <a:off x="35496" y="2181201"/>
            <a:ext cx="8949680" cy="4608831"/>
          </a:xfrm>
          <a:prstGeom prst="rect">
            <a:avLst/>
          </a:prstGeom>
        </p:spPr>
      </p:pic>
    </p:spTree>
    <p:extLst>
      <p:ext uri="{BB962C8B-B14F-4D97-AF65-F5344CB8AC3E}">
        <p14:creationId xmlns:p14="http://schemas.microsoft.com/office/powerpoint/2010/main" val="30092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根据材料数据通常呈现</a:t>
            </a:r>
            <a:r>
              <a:rPr lang="zh-CN" altLang="en-US" sz="2000" b="1" dirty="0">
                <a:solidFill>
                  <a:srgbClr val="FF0000"/>
                </a:solidFill>
              </a:rPr>
              <a:t>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3028735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蠕变断裂寿命的预测</a:t>
            </a:r>
          </a:p>
        </p:txBody>
      </p:sp>
      <p:graphicFrame>
        <p:nvGraphicFramePr>
          <p:cNvPr id="7" name="表格 6">
            <a:extLst>
              <a:ext uri="{FF2B5EF4-FFF2-40B4-BE49-F238E27FC236}">
                <a16:creationId xmlns:a16="http://schemas.microsoft.com/office/drawing/2014/main" id="{82B17029-76B1-49BB-B293-FF8B928B8CEC}"/>
              </a:ext>
            </a:extLst>
          </p:cNvPr>
          <p:cNvGraphicFramePr>
            <a:graphicFrameLocks noGrp="1"/>
          </p:cNvGraphicFramePr>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13" name="矩形: 圆角 12">
            <a:extLst>
              <a:ext uri="{FF2B5EF4-FFF2-40B4-BE49-F238E27FC236}">
                <a16:creationId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id="{6E9F53E1-7ED3-47A0-A35D-E91925983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545F8CC-4C77-4000-82A5-2FBD826B1CFD}"/>
              </a:ext>
            </a:extLst>
          </p:cNvPr>
          <p:cNvPicPr>
            <a:picLocks noChangeAspect="1"/>
          </p:cNvPicPr>
          <p:nvPr/>
        </p:nvPicPr>
        <p:blipFill>
          <a:blip r:embed="rId4"/>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id="{9741AB62-6F42-4E35-8A48-4B121256DD77}"/>
              </a:ext>
            </a:extLst>
          </p:cNvPr>
          <p:cNvPicPr>
            <a:picLocks noChangeAspect="1"/>
          </p:cNvPicPr>
          <p:nvPr/>
        </p:nvPicPr>
        <p:blipFill rotWithShape="1">
          <a:blip r:embed="rId5"/>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id="{72DBD41A-2693-4EAD-8C49-7E5E3ADEF34D}"/>
              </a:ext>
            </a:extLst>
          </p:cNvPr>
          <p:cNvPicPr>
            <a:picLocks noChangeAspect="1"/>
          </p:cNvPicPr>
          <p:nvPr/>
        </p:nvPicPr>
        <p:blipFill>
          <a:blip r:embed="rId6"/>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id="{31DD1BFB-4E51-4314-BF5D-28DF4AAF4BC7}"/>
              </a:ext>
            </a:extLst>
          </p:cNvPr>
          <p:cNvPicPr>
            <a:picLocks noChangeAspect="1"/>
          </p:cNvPicPr>
          <p:nvPr/>
        </p:nvPicPr>
        <p:blipFill>
          <a:blip r:embed="rId7"/>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id="{630F2415-D415-4CB3-94D2-24BF39EE33C4}"/>
              </a:ext>
            </a:extLst>
          </p:cNvPr>
          <p:cNvGraphicFramePr>
            <a:graphicFrameLocks noGrp="1"/>
          </p:cNvGraphicFramePr>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val="3422434433"/>
                    </a:ext>
                  </a:extLst>
                </a:gridCol>
                <a:gridCol w="1075746">
                  <a:extLst>
                    <a:ext uri="{9D8B030D-6E8A-4147-A177-3AD203B41FA5}">
                      <a16:colId xmlns:a16="http://schemas.microsoft.com/office/drawing/2014/main" val="561786411"/>
                    </a:ext>
                  </a:extLst>
                </a:gridCol>
                <a:gridCol w="1075746">
                  <a:extLst>
                    <a:ext uri="{9D8B030D-6E8A-4147-A177-3AD203B41FA5}">
                      <a16:colId xmlns:a16="http://schemas.microsoft.com/office/drawing/2014/main" val="1912280019"/>
                    </a:ext>
                  </a:extLst>
                </a:gridCol>
                <a:gridCol w="1075746">
                  <a:extLst>
                    <a:ext uri="{9D8B030D-6E8A-4147-A177-3AD203B41FA5}">
                      <a16:colId xmlns:a16="http://schemas.microsoft.com/office/drawing/2014/main"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96609782"/>
                  </a:ext>
                </a:extLst>
              </a:tr>
            </a:tbl>
          </a:graphicData>
        </a:graphic>
      </p:graphicFrame>
      <p:sp>
        <p:nvSpPr>
          <p:cNvPr id="10" name="文本框 9">
            <a:extLst>
              <a:ext uri="{FF2B5EF4-FFF2-40B4-BE49-F238E27FC236}">
                <a16:creationId xmlns:a16="http://schemas.microsoft.com/office/drawing/2014/main"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id="{47AE1620-B91E-4FB4-8369-0B1BC1686450}"/>
              </a:ext>
            </a:extLst>
          </p:cNvPr>
          <p:cNvGraphicFramePr>
            <a:graphicFrameLocks noGrp="1"/>
          </p:cNvGraphicFramePr>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val="3890066456"/>
                    </a:ext>
                  </a:extLst>
                </a:gridCol>
                <a:gridCol w="605480">
                  <a:extLst>
                    <a:ext uri="{9D8B030D-6E8A-4147-A177-3AD203B41FA5}">
                      <a16:colId xmlns:a16="http://schemas.microsoft.com/office/drawing/2014/main" val="1802426667"/>
                    </a:ext>
                  </a:extLst>
                </a:gridCol>
                <a:gridCol w="605480">
                  <a:extLst>
                    <a:ext uri="{9D8B030D-6E8A-4147-A177-3AD203B41FA5}">
                      <a16:colId xmlns:a16="http://schemas.microsoft.com/office/drawing/2014/main" val="2320415746"/>
                    </a:ext>
                  </a:extLst>
                </a:gridCol>
                <a:gridCol w="605480">
                  <a:extLst>
                    <a:ext uri="{9D8B030D-6E8A-4147-A177-3AD203B41FA5}">
                      <a16:colId xmlns:a16="http://schemas.microsoft.com/office/drawing/2014/main"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388148"/>
                  </a:ext>
                </a:extLst>
              </a:tr>
            </a:tbl>
          </a:graphicData>
        </a:graphic>
      </p:graphicFrame>
    </p:spTree>
    <p:extLst>
      <p:ext uri="{BB962C8B-B14F-4D97-AF65-F5344CB8AC3E}">
        <p14:creationId xmlns:p14="http://schemas.microsoft.com/office/powerpoint/2010/main" val="37872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094925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sp>
        <p:nvSpPr>
          <p:cNvPr id="12" name="Rectangle 2">
            <a:extLst>
              <a:ext uri="{FF2B5EF4-FFF2-40B4-BE49-F238E27FC236}">
                <a16:creationId xmlns:a16="http://schemas.microsoft.com/office/drawing/2014/main" id="{F3284BAA-0B9E-4FEC-B67D-7656C809D29F}"/>
              </a:ext>
            </a:extLst>
          </p:cNvPr>
          <p:cNvSpPr>
            <a:spLocks noChangeArrowheads="1"/>
          </p:cNvSpPr>
          <p:nvPr/>
        </p:nvSpPr>
        <p:spPr bwMode="auto">
          <a:xfrm>
            <a:off x="1043608" y="764703"/>
            <a:ext cx="184179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1E4FE83E-4882-4BE0-9F57-901112FB06A1}"/>
              </a:ext>
            </a:extLst>
          </p:cNvPr>
          <p:cNvGraphicFramePr>
            <a:graphicFrameLocks noChangeAspect="1"/>
          </p:cNvGraphicFramePr>
          <p:nvPr>
            <p:extLst>
              <p:ext uri="{D42A27DB-BD31-4B8C-83A1-F6EECF244321}">
                <p14:modId xmlns:p14="http://schemas.microsoft.com/office/powerpoint/2010/main" val="1033110553"/>
              </p:ext>
            </p:extLst>
          </p:nvPr>
        </p:nvGraphicFramePr>
        <p:xfrm>
          <a:off x="1475656" y="868744"/>
          <a:ext cx="3168352" cy="1228545"/>
        </p:xfrm>
        <a:graphic>
          <a:graphicData uri="http://schemas.openxmlformats.org/presentationml/2006/ole">
            <mc:AlternateContent xmlns:mc="http://schemas.openxmlformats.org/markup-compatibility/2006">
              <mc:Choice xmlns:v="urn:schemas-microsoft-com:vml" Requires="v">
                <p:oleObj spid="_x0000_s2283" name="Equation" r:id="rId4" imgW="1879600" imgH="723900" progId="Equation.DSMT4">
                  <p:embed/>
                </p:oleObj>
              </mc:Choice>
              <mc:Fallback>
                <p:oleObj name="Equation" r:id="rId4" imgW="1879600" imgH="7239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868744"/>
                        <a:ext cx="3168352" cy="122854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84ECCB22-CC4B-4237-AE8A-86540076B1D5}"/>
              </a:ext>
            </a:extLst>
          </p:cNvPr>
          <p:cNvSpPr>
            <a:spLocks noChangeArrowheads="1"/>
          </p:cNvSpPr>
          <p:nvPr/>
        </p:nvSpPr>
        <p:spPr bwMode="auto">
          <a:xfrm>
            <a:off x="1043608" y="2791953"/>
            <a:ext cx="108666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D0CA3BB5-53B6-4EAE-8238-56DE607B169D}"/>
              </a:ext>
            </a:extLst>
          </p:cNvPr>
          <p:cNvGraphicFramePr>
            <a:graphicFrameLocks noChangeAspect="1"/>
          </p:cNvGraphicFramePr>
          <p:nvPr>
            <p:extLst>
              <p:ext uri="{D42A27DB-BD31-4B8C-83A1-F6EECF244321}">
                <p14:modId xmlns:p14="http://schemas.microsoft.com/office/powerpoint/2010/main" val="1297585260"/>
              </p:ext>
            </p:extLst>
          </p:nvPr>
        </p:nvGraphicFramePr>
        <p:xfrm>
          <a:off x="1508125" y="2149475"/>
          <a:ext cx="7159625" cy="2001838"/>
        </p:xfrm>
        <a:graphic>
          <a:graphicData uri="http://schemas.openxmlformats.org/presentationml/2006/ole">
            <mc:AlternateContent xmlns:mc="http://schemas.openxmlformats.org/markup-compatibility/2006">
              <mc:Choice xmlns:v="urn:schemas-microsoft-com:vml" Requires="v">
                <p:oleObj spid="_x0000_s2284" name="Equation" r:id="rId6" imgW="4127400" imgH="1155600" progId="Equation.DSMT4">
                  <p:embed/>
                </p:oleObj>
              </mc:Choice>
              <mc:Fallback>
                <p:oleObj name="Equation" r:id="rId6" imgW="4127400" imgH="1155600" progId="Equation.DSMT4">
                  <p:embed/>
                  <p:pic>
                    <p:nvPicPr>
                      <p:cNvPr id="0" name="Object 3"/>
                      <p:cNvPicPr>
                        <a:picLocks noChangeAspect="1" noChangeArrowheads="1"/>
                      </p:cNvPicPr>
                      <p:nvPr/>
                    </p:nvPicPr>
                    <p:blipFill>
                      <a:blip r:embed="rId7"/>
                      <a:srcRect/>
                      <a:stretch>
                        <a:fillRect/>
                      </a:stretch>
                    </p:blipFill>
                    <p:spPr bwMode="auto">
                      <a:xfrm>
                        <a:off x="1508125" y="2149475"/>
                        <a:ext cx="7159625" cy="2001838"/>
                      </a:xfrm>
                      <a:prstGeom prst="rect">
                        <a:avLst/>
                      </a:prstGeom>
                      <a:noFill/>
                    </p:spPr>
                  </p:pic>
                </p:oleObj>
              </mc:Fallback>
            </mc:AlternateContent>
          </a:graphicData>
        </a:graphic>
      </p:graphicFrame>
      <p:sp>
        <p:nvSpPr>
          <p:cNvPr id="18" name="Rectangle 6">
            <a:extLst>
              <a:ext uri="{FF2B5EF4-FFF2-40B4-BE49-F238E27FC236}">
                <a16:creationId xmlns:a16="http://schemas.microsoft.com/office/drawing/2014/main" id="{E10C1B6B-AAB9-48EB-A30C-D3F0ADDA293F}"/>
              </a:ext>
            </a:extLst>
          </p:cNvPr>
          <p:cNvSpPr>
            <a:spLocks noChangeArrowheads="1"/>
          </p:cNvSpPr>
          <p:nvPr/>
        </p:nvSpPr>
        <p:spPr bwMode="auto">
          <a:xfrm>
            <a:off x="572718" y="5085184"/>
            <a:ext cx="113614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E7498EC2-B2E4-4810-9AD7-147A0C47D1CA}"/>
              </a:ext>
            </a:extLst>
          </p:cNvPr>
          <p:cNvGraphicFramePr>
            <a:graphicFrameLocks noChangeAspect="1"/>
          </p:cNvGraphicFramePr>
          <p:nvPr>
            <p:extLst>
              <p:ext uri="{D42A27DB-BD31-4B8C-83A1-F6EECF244321}">
                <p14:modId xmlns:p14="http://schemas.microsoft.com/office/powerpoint/2010/main" val="2442278819"/>
              </p:ext>
            </p:extLst>
          </p:nvPr>
        </p:nvGraphicFramePr>
        <p:xfrm>
          <a:off x="1600770" y="4459471"/>
          <a:ext cx="3205882" cy="629465"/>
        </p:xfrm>
        <a:graphic>
          <a:graphicData uri="http://schemas.openxmlformats.org/presentationml/2006/ole">
            <mc:AlternateContent xmlns:mc="http://schemas.openxmlformats.org/markup-compatibility/2006">
              <mc:Choice xmlns:v="urn:schemas-microsoft-com:vml" Requires="v">
                <p:oleObj spid="_x0000_s2285" name="Equation" r:id="rId8" imgW="2108160" imgH="431640" progId="Equation.DSMT4">
                  <p:embed/>
                </p:oleObj>
              </mc:Choice>
              <mc:Fallback>
                <p:oleObj name="Equation" r:id="rId8" imgW="2108160" imgH="431640" progId="Equation.DSMT4">
                  <p:embed/>
                  <p:pic>
                    <p:nvPicPr>
                      <p:cNvPr id="0" name="Object 5"/>
                      <p:cNvPicPr>
                        <a:picLocks noChangeAspect="1" noChangeArrowheads="1"/>
                      </p:cNvPicPr>
                      <p:nvPr/>
                    </p:nvPicPr>
                    <p:blipFill>
                      <a:blip r:embed="rId9"/>
                      <a:srcRect/>
                      <a:stretch>
                        <a:fillRect/>
                      </a:stretch>
                    </p:blipFill>
                    <p:spPr bwMode="auto">
                      <a:xfrm>
                        <a:off x="1600770" y="4459471"/>
                        <a:ext cx="3205882" cy="629465"/>
                      </a:xfrm>
                      <a:prstGeom prst="rect">
                        <a:avLst/>
                      </a:prstGeom>
                      <a:noFill/>
                    </p:spPr>
                  </p:pic>
                </p:oleObj>
              </mc:Fallback>
            </mc:AlternateContent>
          </a:graphicData>
        </a:graphic>
      </p:graphicFrame>
      <p:sp>
        <p:nvSpPr>
          <p:cNvPr id="22" name="文本框 21">
            <a:extLst>
              <a:ext uri="{FF2B5EF4-FFF2-40B4-BE49-F238E27FC236}">
                <a16:creationId xmlns:a16="http://schemas.microsoft.com/office/drawing/2014/main" id="{216EC4B7-C229-4B71-BDAF-78059F17B3E7}"/>
              </a:ext>
            </a:extLst>
          </p:cNvPr>
          <p:cNvSpPr txBox="1"/>
          <p:nvPr/>
        </p:nvSpPr>
        <p:spPr>
          <a:xfrm>
            <a:off x="84590" y="1311688"/>
            <a:ext cx="1534256" cy="338554"/>
          </a:xfrm>
          <a:prstGeom prst="rect">
            <a:avLst/>
          </a:prstGeom>
          <a:noFill/>
        </p:spPr>
        <p:txBody>
          <a:bodyPr wrap="square" rtlCol="0">
            <a:spAutoFit/>
          </a:bodyPr>
          <a:lstStyle/>
          <a:p>
            <a:pPr algn="ctr"/>
            <a:r>
              <a:rPr lang="en-US" altLang="zh-CN" sz="1600" b="1" dirty="0">
                <a:solidFill>
                  <a:srgbClr val="FF0000"/>
                </a:solidFill>
              </a:rPr>
              <a:t>1.</a:t>
            </a:r>
            <a:r>
              <a:rPr lang="zh-CN" altLang="en-US" sz="1600" b="1" dirty="0">
                <a:solidFill>
                  <a:srgbClr val="FF0000"/>
                </a:solidFill>
              </a:rPr>
              <a:t>稀疏性评估</a:t>
            </a:r>
          </a:p>
        </p:txBody>
      </p:sp>
      <p:sp>
        <p:nvSpPr>
          <p:cNvPr id="25" name="矩形 24">
            <a:extLst>
              <a:ext uri="{FF2B5EF4-FFF2-40B4-BE49-F238E27FC236}">
                <a16:creationId xmlns:a16="http://schemas.microsoft.com/office/drawing/2014/main" id="{F14F8745-10F6-4EDB-9E91-8AF91BC86B20}"/>
              </a:ext>
            </a:extLst>
          </p:cNvPr>
          <p:cNvSpPr/>
          <p:nvPr/>
        </p:nvSpPr>
        <p:spPr>
          <a:xfrm>
            <a:off x="131638" y="868743"/>
            <a:ext cx="8949680" cy="58434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8">
            <a:extLst>
              <a:ext uri="{FF2B5EF4-FFF2-40B4-BE49-F238E27FC236}">
                <a16:creationId xmlns:a16="http://schemas.microsoft.com/office/drawing/2014/main" id="{B46F02D7-2EE7-4392-9726-7F20ABDA782E}"/>
              </a:ext>
            </a:extLst>
          </p:cNvPr>
          <p:cNvSpPr>
            <a:spLocks noChangeArrowheads="1"/>
          </p:cNvSpPr>
          <p:nvPr/>
        </p:nvSpPr>
        <p:spPr bwMode="auto">
          <a:xfrm>
            <a:off x="1726580" y="5716602"/>
            <a:ext cx="124403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D493BD87-5EDE-4AED-938D-EE6127065434}"/>
              </a:ext>
            </a:extLst>
          </p:cNvPr>
          <p:cNvGraphicFramePr>
            <a:graphicFrameLocks noChangeAspect="1"/>
          </p:cNvGraphicFramePr>
          <p:nvPr>
            <p:extLst>
              <p:ext uri="{D42A27DB-BD31-4B8C-83A1-F6EECF244321}">
                <p14:modId xmlns:p14="http://schemas.microsoft.com/office/powerpoint/2010/main" val="2475376468"/>
              </p:ext>
            </p:extLst>
          </p:nvPr>
        </p:nvGraphicFramePr>
        <p:xfrm>
          <a:off x="1764133" y="5508672"/>
          <a:ext cx="5653287" cy="761385"/>
        </p:xfrm>
        <a:graphic>
          <a:graphicData uri="http://schemas.openxmlformats.org/presentationml/2006/ole">
            <mc:AlternateContent xmlns:mc="http://schemas.openxmlformats.org/markup-compatibility/2006">
              <mc:Choice xmlns:v="urn:schemas-microsoft-com:vml" Requires="v">
                <p:oleObj spid="_x0000_s2286" name="Equation" r:id="rId10" imgW="2831760" imgH="431640" progId="Equation.DSMT4">
                  <p:embed/>
                </p:oleObj>
              </mc:Choice>
              <mc:Fallback>
                <p:oleObj name="Equation" r:id="rId10" imgW="2831760" imgH="431640" progId="Equation.DSMT4">
                  <p:embed/>
                  <p:pic>
                    <p:nvPicPr>
                      <p:cNvPr id="0" name="Object 7"/>
                      <p:cNvPicPr>
                        <a:picLocks noChangeAspect="1" noChangeArrowheads="1"/>
                      </p:cNvPicPr>
                      <p:nvPr/>
                    </p:nvPicPr>
                    <p:blipFill>
                      <a:blip r:embed="rId11"/>
                      <a:srcRect/>
                      <a:stretch>
                        <a:fillRect/>
                      </a:stretch>
                    </p:blipFill>
                    <p:spPr bwMode="auto">
                      <a:xfrm>
                        <a:off x="1764133" y="5508672"/>
                        <a:ext cx="5653287" cy="761385"/>
                      </a:xfrm>
                      <a:prstGeom prst="rect">
                        <a:avLst/>
                      </a:prstGeom>
                      <a:noFill/>
                    </p:spPr>
                  </p:pic>
                </p:oleObj>
              </mc:Fallback>
            </mc:AlternateContent>
          </a:graphicData>
        </a:graphic>
      </p:graphicFrame>
      <p:cxnSp>
        <p:nvCxnSpPr>
          <p:cNvPr id="29" name="直接连接符 28">
            <a:extLst>
              <a:ext uri="{FF2B5EF4-FFF2-40B4-BE49-F238E27FC236}">
                <a16:creationId xmlns:a16="http://schemas.microsoft.com/office/drawing/2014/main" id="{49AF42E6-BF2B-48B7-B2B5-7DD94FB74E8E}"/>
              </a:ext>
            </a:extLst>
          </p:cNvPr>
          <p:cNvCxnSpPr>
            <a:cxnSpLocks/>
          </p:cNvCxnSpPr>
          <p:nvPr/>
        </p:nvCxnSpPr>
        <p:spPr>
          <a:xfrm>
            <a:off x="131638" y="2097289"/>
            <a:ext cx="8949680" cy="0"/>
          </a:xfrm>
          <a:prstGeom prst="line">
            <a:avLst/>
          </a:prstGeom>
          <a:ln w="12700">
            <a:solidFill>
              <a:schemeClr val="accent5">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247686-0DE4-4166-B260-582ECD6B8FCA}"/>
              </a:ext>
            </a:extLst>
          </p:cNvPr>
          <p:cNvCxnSpPr>
            <a:cxnSpLocks/>
          </p:cNvCxnSpPr>
          <p:nvPr/>
        </p:nvCxnSpPr>
        <p:spPr>
          <a:xfrm>
            <a:off x="131638" y="4221088"/>
            <a:ext cx="8949680" cy="0"/>
          </a:xfrm>
          <a:prstGeom prst="line">
            <a:avLst/>
          </a:prstGeom>
          <a:ln>
            <a:solidFill>
              <a:schemeClr val="accent5">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9402565-D5F1-4572-8EE6-3F9B32D7E087}"/>
              </a:ext>
            </a:extLst>
          </p:cNvPr>
          <p:cNvCxnSpPr>
            <a:cxnSpLocks/>
          </p:cNvCxnSpPr>
          <p:nvPr/>
        </p:nvCxnSpPr>
        <p:spPr>
          <a:xfrm>
            <a:off x="131638" y="5229200"/>
            <a:ext cx="8949680" cy="0"/>
          </a:xfrm>
          <a:prstGeom prst="line">
            <a:avLst/>
          </a:prstGeom>
          <a:ln>
            <a:solidFill>
              <a:schemeClr val="accent5">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CB38696A-0224-4879-8ED0-CD9BC00C2AC0}"/>
              </a:ext>
            </a:extLst>
          </p:cNvPr>
          <p:cNvSpPr txBox="1"/>
          <p:nvPr/>
        </p:nvSpPr>
        <p:spPr>
          <a:xfrm>
            <a:off x="203335" y="2937110"/>
            <a:ext cx="1560042" cy="338554"/>
          </a:xfrm>
          <a:prstGeom prst="rect">
            <a:avLst/>
          </a:prstGeom>
          <a:noFill/>
        </p:spPr>
        <p:txBody>
          <a:bodyPr wrap="square" rtlCol="0">
            <a:spAutoFit/>
          </a:bodyPr>
          <a:lstStyle/>
          <a:p>
            <a:r>
              <a:rPr lang="en-US" altLang="zh-CN" sz="1600" b="1" dirty="0">
                <a:solidFill>
                  <a:srgbClr val="FF0000"/>
                </a:solidFill>
              </a:rPr>
              <a:t>2.</a:t>
            </a:r>
            <a:r>
              <a:rPr lang="zh-CN" altLang="en-US" sz="1600" b="1" dirty="0">
                <a:solidFill>
                  <a:srgbClr val="FF0000"/>
                </a:solidFill>
              </a:rPr>
              <a:t>相关性评估</a:t>
            </a:r>
          </a:p>
        </p:txBody>
      </p:sp>
      <p:sp>
        <p:nvSpPr>
          <p:cNvPr id="57" name="文本框 56">
            <a:extLst>
              <a:ext uri="{FF2B5EF4-FFF2-40B4-BE49-F238E27FC236}">
                <a16:creationId xmlns:a16="http://schemas.microsoft.com/office/drawing/2014/main" id="{8BAD9F4C-5DD8-409C-A5D2-26AE470344D7}"/>
              </a:ext>
            </a:extLst>
          </p:cNvPr>
          <p:cNvSpPr txBox="1"/>
          <p:nvPr/>
        </p:nvSpPr>
        <p:spPr>
          <a:xfrm>
            <a:off x="71697" y="4543989"/>
            <a:ext cx="1691680" cy="338554"/>
          </a:xfrm>
          <a:prstGeom prst="rect">
            <a:avLst/>
          </a:prstGeom>
          <a:noFill/>
        </p:spPr>
        <p:txBody>
          <a:bodyPr wrap="square" rtlCol="0">
            <a:spAutoFit/>
          </a:bodyPr>
          <a:lstStyle/>
          <a:p>
            <a:pPr algn="ctr"/>
            <a:r>
              <a:rPr lang="en-US" altLang="zh-CN" sz="1600" b="1" dirty="0">
                <a:solidFill>
                  <a:srgbClr val="FF0000"/>
                </a:solidFill>
              </a:rPr>
              <a:t>3.</a:t>
            </a:r>
            <a:r>
              <a:rPr lang="zh-CN" altLang="en-US" sz="1600" b="1" dirty="0">
                <a:solidFill>
                  <a:srgbClr val="FF0000"/>
                </a:solidFill>
              </a:rPr>
              <a:t>冗余性评估</a:t>
            </a:r>
          </a:p>
        </p:txBody>
      </p:sp>
      <p:sp>
        <p:nvSpPr>
          <p:cNvPr id="60" name="文本框 59">
            <a:extLst>
              <a:ext uri="{FF2B5EF4-FFF2-40B4-BE49-F238E27FC236}">
                <a16:creationId xmlns:a16="http://schemas.microsoft.com/office/drawing/2014/main" id="{359648AA-8842-4A9A-80CF-4F2E7EA3A196}"/>
              </a:ext>
            </a:extLst>
          </p:cNvPr>
          <p:cNvSpPr txBox="1"/>
          <p:nvPr/>
        </p:nvSpPr>
        <p:spPr>
          <a:xfrm>
            <a:off x="71697" y="5532548"/>
            <a:ext cx="1800003" cy="861774"/>
          </a:xfrm>
          <a:prstGeom prst="rect">
            <a:avLst/>
          </a:prstGeom>
          <a:noFill/>
        </p:spPr>
        <p:txBody>
          <a:bodyPr wrap="square" rtlCol="0">
            <a:spAutoFit/>
          </a:bodyPr>
          <a:lstStyle/>
          <a:p>
            <a:pPr algn="ctr"/>
            <a:r>
              <a:rPr lang="en-US" altLang="zh-CN" sz="1600" b="1" dirty="0">
                <a:solidFill>
                  <a:srgbClr val="FF0000"/>
                </a:solidFill>
              </a:rPr>
              <a:t>4.</a:t>
            </a:r>
            <a:r>
              <a:rPr lang="zh-CN" altLang="en-US" sz="1600" b="1" dirty="0">
                <a:solidFill>
                  <a:srgbClr val="FF0000"/>
                </a:solidFill>
              </a:rPr>
              <a:t>领域专家知识的定量表示（加权平均</a:t>
            </a:r>
            <a:r>
              <a:rPr lang="zh-CN" altLang="en-US" b="1" dirty="0">
                <a:solidFill>
                  <a:srgbClr val="FF0000"/>
                </a:solidFill>
              </a:rPr>
              <a:t>）</a:t>
            </a:r>
          </a:p>
        </p:txBody>
      </p:sp>
      <p:sp>
        <p:nvSpPr>
          <p:cNvPr id="44" name="文本框 43">
            <a:extLst>
              <a:ext uri="{FF2B5EF4-FFF2-40B4-BE49-F238E27FC236}">
                <a16:creationId xmlns:a16="http://schemas.microsoft.com/office/drawing/2014/main" id="{F0C27052-0CD7-462A-BE9D-F5044535671C}"/>
              </a:ext>
            </a:extLst>
          </p:cNvPr>
          <p:cNvSpPr txBox="1"/>
          <p:nvPr/>
        </p:nvSpPr>
        <p:spPr>
          <a:xfrm>
            <a:off x="4966517" y="1160161"/>
            <a:ext cx="3735184" cy="584775"/>
          </a:xfrm>
          <a:prstGeom prst="rect">
            <a:avLst/>
          </a:prstGeom>
          <a:noFill/>
        </p:spPr>
        <p:txBody>
          <a:bodyPr wrap="square" rtlCol="0">
            <a:spAutoFit/>
          </a:bodyPr>
          <a:lstStyle/>
          <a:p>
            <a:r>
              <a:rPr lang="zh-CN" altLang="en-US" sz="1600" dirty="0">
                <a:solidFill>
                  <a:srgbClr val="00B0F0"/>
                </a:solidFill>
              </a:rPr>
              <a:t>其中</a:t>
            </a:r>
            <a:r>
              <a:rPr lang="en-US" altLang="zh-CN" sz="1600" dirty="0">
                <a:solidFill>
                  <a:srgbClr val="00B0F0"/>
                </a:solidFill>
              </a:rPr>
              <a:t>n</a:t>
            </a:r>
            <a:r>
              <a:rPr lang="zh-CN" altLang="en-US" sz="1600" dirty="0">
                <a:solidFill>
                  <a:srgbClr val="00B0F0"/>
                </a:solidFill>
              </a:rPr>
              <a:t>表示样本总数， 表示第</a:t>
            </a:r>
            <a:r>
              <a:rPr lang="en-US" altLang="zh-CN" sz="1600" dirty="0" err="1">
                <a:solidFill>
                  <a:srgbClr val="00B0F0"/>
                </a:solidFill>
              </a:rPr>
              <a:t>i</a:t>
            </a:r>
            <a:r>
              <a:rPr lang="zh-CN" altLang="en-US" sz="1600" dirty="0">
                <a:solidFill>
                  <a:srgbClr val="00B0F0"/>
                </a:solidFill>
              </a:rPr>
              <a:t>个样本，</a:t>
            </a:r>
            <a:r>
              <a:rPr lang="en-US" altLang="zh-CN" sz="1600" dirty="0">
                <a:solidFill>
                  <a:srgbClr val="00B0F0"/>
                </a:solidFill>
              </a:rPr>
              <a:t>type=bool</a:t>
            </a:r>
            <a:r>
              <a:rPr lang="zh-CN" altLang="en-US" sz="1600" dirty="0">
                <a:solidFill>
                  <a:srgbClr val="00B0F0"/>
                </a:solidFill>
              </a:rPr>
              <a:t>表示属性为离散值</a:t>
            </a:r>
            <a:endParaRPr lang="en-US" altLang="zh-CN" sz="1600" dirty="0">
              <a:solidFill>
                <a:srgbClr val="00B0F0"/>
              </a:solidFill>
            </a:endParaRPr>
          </a:p>
        </p:txBody>
      </p:sp>
      <p:graphicFrame>
        <p:nvGraphicFramePr>
          <p:cNvPr id="49" name="对象 48">
            <a:extLst>
              <a:ext uri="{FF2B5EF4-FFF2-40B4-BE49-F238E27FC236}">
                <a16:creationId xmlns:a16="http://schemas.microsoft.com/office/drawing/2014/main" id="{C9A07BCB-3332-43C4-A83B-14816054D762}"/>
              </a:ext>
            </a:extLst>
          </p:cNvPr>
          <p:cNvGraphicFramePr>
            <a:graphicFrameLocks noChangeAspect="1"/>
          </p:cNvGraphicFramePr>
          <p:nvPr>
            <p:extLst>
              <p:ext uri="{D42A27DB-BD31-4B8C-83A1-F6EECF244321}">
                <p14:modId xmlns:p14="http://schemas.microsoft.com/office/powerpoint/2010/main" val="1998982233"/>
              </p:ext>
            </p:extLst>
          </p:nvPr>
        </p:nvGraphicFramePr>
        <p:xfrm>
          <a:off x="4756150" y="2357438"/>
          <a:ext cx="139700" cy="190500"/>
        </p:xfrm>
        <a:graphic>
          <a:graphicData uri="http://schemas.openxmlformats.org/presentationml/2006/ole">
            <mc:AlternateContent xmlns:mc="http://schemas.openxmlformats.org/markup-compatibility/2006">
              <mc:Choice xmlns:v="urn:schemas-microsoft-com:vml" Requires="v">
                <p:oleObj spid="_x0000_s2287" name="Equation" r:id="rId12" imgW="139680" imgH="190440" progId="Equation.DSMT4">
                  <p:embed/>
                </p:oleObj>
              </mc:Choice>
              <mc:Fallback>
                <p:oleObj name="Equation" r:id="rId12" imgW="139680" imgH="190440" progId="Equation.DSMT4">
                  <p:embed/>
                  <p:pic>
                    <p:nvPicPr>
                      <p:cNvPr id="0" name=""/>
                      <p:cNvPicPr/>
                      <p:nvPr/>
                    </p:nvPicPr>
                    <p:blipFill>
                      <a:blip r:embed="rId13"/>
                      <a:stretch>
                        <a:fillRect/>
                      </a:stretch>
                    </p:blipFill>
                    <p:spPr>
                      <a:xfrm>
                        <a:off x="4756150" y="2357438"/>
                        <a:ext cx="139700" cy="190500"/>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AEA29401-6237-4474-9CB4-749DE25FFE65}"/>
              </a:ext>
            </a:extLst>
          </p:cNvPr>
          <p:cNvGraphicFramePr>
            <a:graphicFrameLocks noChangeAspect="1"/>
          </p:cNvGraphicFramePr>
          <p:nvPr>
            <p:extLst>
              <p:ext uri="{D42A27DB-BD31-4B8C-83A1-F6EECF244321}">
                <p14:modId xmlns:p14="http://schemas.microsoft.com/office/powerpoint/2010/main" val="1742410252"/>
              </p:ext>
            </p:extLst>
          </p:nvPr>
        </p:nvGraphicFramePr>
        <p:xfrm>
          <a:off x="4756150" y="2357438"/>
          <a:ext cx="139700" cy="190500"/>
        </p:xfrm>
        <a:graphic>
          <a:graphicData uri="http://schemas.openxmlformats.org/presentationml/2006/ole">
            <mc:AlternateContent xmlns:mc="http://schemas.openxmlformats.org/markup-compatibility/2006">
              <mc:Choice xmlns:v="urn:schemas-microsoft-com:vml" Requires="v">
                <p:oleObj spid="_x0000_s2288" name="Equation" r:id="rId14" imgW="139680" imgH="190440" progId="Equation.DSMT4">
                  <p:embed/>
                </p:oleObj>
              </mc:Choice>
              <mc:Fallback>
                <p:oleObj name="Equation" r:id="rId14" imgW="139680" imgH="190440" progId="Equation.DSMT4">
                  <p:embed/>
                  <p:pic>
                    <p:nvPicPr>
                      <p:cNvPr id="0" name=""/>
                      <p:cNvPicPr/>
                      <p:nvPr/>
                    </p:nvPicPr>
                    <p:blipFill>
                      <a:blip r:embed="rId15"/>
                      <a:stretch>
                        <a:fillRect/>
                      </a:stretch>
                    </p:blipFill>
                    <p:spPr>
                      <a:xfrm>
                        <a:off x="4756150" y="2357438"/>
                        <a:ext cx="139700" cy="190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186B17AD-AFD8-486E-9030-5C57BB29B28F}"/>
                  </a:ext>
                </a:extLst>
              </p:cNvPr>
              <p:cNvSpPr/>
              <p:nvPr/>
            </p:nvSpPr>
            <p:spPr>
              <a:xfrm>
                <a:off x="6753410" y="1097910"/>
                <a:ext cx="433387" cy="369332"/>
              </a:xfrm>
              <a:prstGeom prst="rect">
                <a:avLst/>
              </a:prstGeom>
            </p:spPr>
            <p:txBody>
              <a:bodyPr wrap="square">
                <a:spAutoFit/>
              </a:bodyPr>
              <a:lstStyle/>
              <a:p>
                <a14:m>
                  <m:oMath xmlns:m="http://schemas.openxmlformats.org/officeDocument/2006/math">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𝑥</m:t>
                        </m:r>
                      </m:e>
                      <m:sub>
                        <m:r>
                          <a:rPr lang="zh-CN" altLang="en-US" i="1">
                            <a:solidFill>
                              <a:srgbClr val="00B0F0"/>
                            </a:solidFill>
                            <a:latin typeface="Cambria Math" panose="02040503050406030204" pitchFamily="18" charset="0"/>
                          </a:rPr>
                          <m:t>𝑖</m:t>
                        </m:r>
                      </m:sub>
                    </m:sSub>
                  </m:oMath>
                </a14:m>
                <a:r>
                  <a:rPr lang="zh-CN" altLang="en-US" dirty="0">
                    <a:solidFill>
                      <a:srgbClr val="00B0F0"/>
                    </a:solidFill>
                  </a:rPr>
                  <a:t> </a:t>
                </a:r>
                <a:endParaRPr lang="zh-CN" altLang="en-US" dirty="0"/>
              </a:p>
            </p:txBody>
          </p:sp>
        </mc:Choice>
        <mc:Fallback xmlns="">
          <p:sp>
            <p:nvSpPr>
              <p:cNvPr id="51" name="矩形 50">
                <a:extLst>
                  <a:ext uri="{FF2B5EF4-FFF2-40B4-BE49-F238E27FC236}">
                    <a16:creationId xmlns:a16="http://schemas.microsoft.com/office/drawing/2014/main" id="{186B17AD-AFD8-486E-9030-5C57BB29B28F}"/>
                  </a:ext>
                </a:extLst>
              </p:cNvPr>
              <p:cNvSpPr>
                <a:spLocks noRot="1" noChangeAspect="1" noMove="1" noResize="1" noEditPoints="1" noAdjustHandles="1" noChangeArrowheads="1" noChangeShapeType="1" noTextEdit="1"/>
              </p:cNvSpPr>
              <p:nvPr/>
            </p:nvSpPr>
            <p:spPr>
              <a:xfrm>
                <a:off x="6753410" y="1097910"/>
                <a:ext cx="433387" cy="369332"/>
              </a:xfrm>
              <a:prstGeom prst="rect">
                <a:avLst/>
              </a:prstGeom>
              <a:blipFill>
                <a:blip r:embed="rId16"/>
                <a:stretch>
                  <a:fillRect/>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114BA2B-D792-47F3-8ED5-180A62A2B25A}"/>
              </a:ext>
            </a:extLst>
          </p:cNvPr>
          <p:cNvSpPr txBox="1"/>
          <p:nvPr/>
        </p:nvSpPr>
        <p:spPr>
          <a:xfrm>
            <a:off x="131638" y="3344769"/>
            <a:ext cx="3288234" cy="830997"/>
          </a:xfrm>
          <a:prstGeom prst="rect">
            <a:avLst/>
          </a:prstGeom>
          <a:noFill/>
        </p:spPr>
        <p:txBody>
          <a:bodyPr wrap="square" rtlCol="0">
            <a:spAutoFit/>
          </a:bodyPr>
          <a:lstStyle/>
          <a:p>
            <a:r>
              <a:rPr lang="zh-CN" altLang="en-US" sz="1600" dirty="0">
                <a:solidFill>
                  <a:srgbClr val="00B0F0"/>
                </a:solidFill>
              </a:rPr>
              <a:t>其中</a:t>
            </a:r>
            <a:r>
              <a:rPr lang="en-US" altLang="zh-CN" sz="1600" dirty="0">
                <a:solidFill>
                  <a:srgbClr val="00B0F0"/>
                </a:solidFill>
              </a:rPr>
              <a:t>n</a:t>
            </a:r>
            <a:r>
              <a:rPr lang="zh-CN" altLang="en-US" sz="1600" dirty="0">
                <a:solidFill>
                  <a:srgbClr val="00B0F0"/>
                </a:solidFill>
              </a:rPr>
              <a:t>表示样本总数， 表示第</a:t>
            </a:r>
            <a:r>
              <a:rPr lang="en-US" altLang="zh-CN" sz="1600" dirty="0" err="1">
                <a:solidFill>
                  <a:srgbClr val="00B0F0"/>
                </a:solidFill>
              </a:rPr>
              <a:t>i</a:t>
            </a:r>
            <a:r>
              <a:rPr lang="zh-CN" altLang="en-US" sz="1600" dirty="0">
                <a:solidFill>
                  <a:srgbClr val="00B0F0"/>
                </a:solidFill>
              </a:rPr>
              <a:t>个样本，</a:t>
            </a:r>
            <a:r>
              <a:rPr lang="en-US" altLang="zh-CN" sz="1600" dirty="0">
                <a:solidFill>
                  <a:srgbClr val="00B0F0"/>
                </a:solidFill>
              </a:rPr>
              <a:t>y</a:t>
            </a:r>
            <a:r>
              <a:rPr lang="zh-CN" altLang="en-US" sz="1600" dirty="0">
                <a:solidFill>
                  <a:srgbClr val="00B0F0"/>
                </a:solidFill>
              </a:rPr>
              <a:t>表示样本的决策属性，          表示两变量之间的信息增益</a:t>
            </a:r>
            <a:endParaRPr lang="en-US" altLang="zh-CN" sz="1600" dirty="0">
              <a:solidFill>
                <a:srgbClr val="00B0F0"/>
              </a:solidFill>
            </a:endParaRPr>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A0F29740-BD9A-4835-8157-C54FB22236AF}"/>
                  </a:ext>
                </a:extLst>
              </p:cNvPr>
              <p:cNvSpPr/>
              <p:nvPr/>
            </p:nvSpPr>
            <p:spPr>
              <a:xfrm>
                <a:off x="1919771" y="3278719"/>
                <a:ext cx="433387" cy="369332"/>
              </a:xfrm>
              <a:prstGeom prst="rect">
                <a:avLst/>
              </a:prstGeom>
            </p:spPr>
            <p:txBody>
              <a:bodyPr wrap="square">
                <a:spAutoFit/>
              </a:bodyPr>
              <a:lstStyle/>
              <a:p>
                <a14:m>
                  <m:oMath xmlns:m="http://schemas.openxmlformats.org/officeDocument/2006/math">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𝑥</m:t>
                        </m:r>
                      </m:e>
                      <m:sub>
                        <m:r>
                          <a:rPr lang="zh-CN" altLang="en-US" i="1">
                            <a:solidFill>
                              <a:srgbClr val="00B0F0"/>
                            </a:solidFill>
                            <a:latin typeface="Cambria Math" panose="02040503050406030204" pitchFamily="18" charset="0"/>
                          </a:rPr>
                          <m:t>𝑖</m:t>
                        </m:r>
                      </m:sub>
                    </m:sSub>
                  </m:oMath>
                </a14:m>
                <a:r>
                  <a:rPr lang="zh-CN" altLang="en-US" dirty="0">
                    <a:solidFill>
                      <a:srgbClr val="00B0F0"/>
                    </a:solidFill>
                  </a:rPr>
                  <a:t> </a:t>
                </a:r>
                <a:endParaRPr lang="zh-CN" altLang="en-US" dirty="0"/>
              </a:p>
            </p:txBody>
          </p:sp>
        </mc:Choice>
        <mc:Fallback xmlns="">
          <p:sp>
            <p:nvSpPr>
              <p:cNvPr id="64" name="矩形 63">
                <a:extLst>
                  <a:ext uri="{FF2B5EF4-FFF2-40B4-BE49-F238E27FC236}">
                    <a16:creationId xmlns:a16="http://schemas.microsoft.com/office/drawing/2014/main" id="{A0F29740-BD9A-4835-8157-C54FB22236AF}"/>
                  </a:ext>
                </a:extLst>
              </p:cNvPr>
              <p:cNvSpPr>
                <a:spLocks noRot="1" noChangeAspect="1" noMove="1" noResize="1" noEditPoints="1" noAdjustHandles="1" noChangeArrowheads="1" noChangeShapeType="1" noTextEdit="1"/>
              </p:cNvSpPr>
              <p:nvPr/>
            </p:nvSpPr>
            <p:spPr>
              <a:xfrm>
                <a:off x="1919771" y="3278719"/>
                <a:ext cx="433387" cy="369332"/>
              </a:xfrm>
              <a:prstGeom prst="rect">
                <a:avLst/>
              </a:prstGeom>
              <a:blipFill>
                <a:blip r:embed="rId1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4A6AAB09-D359-4CF5-BFF3-24DE8B8BD933}"/>
                  </a:ext>
                </a:extLst>
              </p:cNvPr>
              <p:cNvSpPr/>
              <p:nvPr/>
            </p:nvSpPr>
            <p:spPr>
              <a:xfrm>
                <a:off x="2537976" y="3587306"/>
                <a:ext cx="78303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600" i="1" smtClean="0">
                              <a:solidFill>
                                <a:srgbClr val="00B0F0"/>
                              </a:solidFill>
                              <a:latin typeface="Cambria Math" panose="02040503050406030204" pitchFamily="18" charset="0"/>
                            </a:rPr>
                          </m:ctrlPr>
                        </m:dPr>
                        <m:e>
                          <m:r>
                            <a:rPr lang="zh-CN" altLang="en-US" sz="1600" i="1">
                              <a:solidFill>
                                <a:srgbClr val="00B0F0"/>
                              </a:solidFill>
                              <a:latin typeface="Cambria Math" panose="02040503050406030204" pitchFamily="18" charset="0"/>
                            </a:rPr>
                            <m:t>𝐼</m:t>
                          </m:r>
                          <m:r>
                            <a:rPr lang="zh-CN" altLang="en-US" sz="1600" i="0">
                              <a:solidFill>
                                <a:srgbClr val="00B0F0"/>
                              </a:solidFill>
                              <a:latin typeface="Cambria Math" panose="02040503050406030204" pitchFamily="18" charset="0"/>
                            </a:rPr>
                            <m:t>[</m:t>
                          </m:r>
                          <m:r>
                            <a:rPr lang="zh-CN" altLang="en-US" sz="1600" i="1">
                              <a:solidFill>
                                <a:srgbClr val="00B0F0"/>
                              </a:solidFill>
                              <a:latin typeface="Cambria Math" panose="02040503050406030204" pitchFamily="18" charset="0"/>
                            </a:rPr>
                            <m:t>𝑥</m:t>
                          </m:r>
                          <m:r>
                            <a:rPr lang="zh-CN" altLang="en-US" sz="1600" i="0">
                              <a:solidFill>
                                <a:srgbClr val="00B0F0"/>
                              </a:solidFill>
                              <a:latin typeface="Cambria Math" panose="02040503050406030204" pitchFamily="18" charset="0"/>
                            </a:rPr>
                            <m:t>;</m:t>
                          </m:r>
                          <m:r>
                            <a:rPr lang="zh-CN" altLang="en-US" sz="1600" i="1">
                              <a:solidFill>
                                <a:srgbClr val="00B0F0"/>
                              </a:solidFill>
                              <a:latin typeface="Cambria Math" panose="02040503050406030204" pitchFamily="18" charset="0"/>
                            </a:rPr>
                            <m:t>𝑦</m:t>
                          </m:r>
                        </m:e>
                      </m:d>
                    </m:oMath>
                  </m:oMathPara>
                </a14:m>
                <a:endParaRPr lang="zh-CN" altLang="en-US" sz="1600" dirty="0"/>
              </a:p>
            </p:txBody>
          </p:sp>
        </mc:Choice>
        <mc:Fallback xmlns="">
          <p:sp>
            <p:nvSpPr>
              <p:cNvPr id="61" name="矩形 60">
                <a:extLst>
                  <a:ext uri="{FF2B5EF4-FFF2-40B4-BE49-F238E27FC236}">
                    <a16:creationId xmlns:a16="http://schemas.microsoft.com/office/drawing/2014/main" id="{4A6AAB09-D359-4CF5-BFF3-24DE8B8BD933}"/>
                  </a:ext>
                </a:extLst>
              </p:cNvPr>
              <p:cNvSpPr>
                <a:spLocks noRot="1" noChangeAspect="1" noMove="1" noResize="1" noEditPoints="1" noAdjustHandles="1" noChangeArrowheads="1" noChangeShapeType="1" noTextEdit="1"/>
              </p:cNvSpPr>
              <p:nvPr/>
            </p:nvSpPr>
            <p:spPr>
              <a:xfrm>
                <a:off x="2537976" y="3587306"/>
                <a:ext cx="783035" cy="338554"/>
              </a:xfrm>
              <a:prstGeom prst="rect">
                <a:avLst/>
              </a:prstGeom>
              <a:blipFill>
                <a:blip r:embed="rId18"/>
                <a:stretch>
                  <a:fillRect t="-108929" r="-47287" b="-167857"/>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FBBF1A7F-C60A-445A-8AE9-2268C7B0B237}"/>
              </a:ext>
            </a:extLst>
          </p:cNvPr>
          <p:cNvSpPr txBox="1"/>
          <p:nvPr/>
        </p:nvSpPr>
        <p:spPr>
          <a:xfrm>
            <a:off x="4998302" y="4524474"/>
            <a:ext cx="3340669" cy="584775"/>
          </a:xfrm>
          <a:prstGeom prst="rect">
            <a:avLst/>
          </a:prstGeom>
          <a:noFill/>
        </p:spPr>
        <p:txBody>
          <a:bodyPr wrap="square" rtlCol="0">
            <a:spAutoFit/>
          </a:bodyPr>
          <a:lstStyle/>
          <a:p>
            <a:r>
              <a:rPr lang="zh-CN" altLang="en-US" sz="1600" dirty="0">
                <a:solidFill>
                  <a:srgbClr val="00B0F0"/>
                </a:solidFill>
              </a:rPr>
              <a:t>其中                     代表两个变量之间的协方差，             表示变量的方差</a:t>
            </a:r>
            <a:endParaRPr lang="en-US" altLang="zh-CN" sz="1600" dirty="0">
              <a:solidFill>
                <a:srgbClr val="00B0F0"/>
              </a:solidFill>
            </a:endParaRPr>
          </a:p>
        </p:txBody>
      </p:sp>
      <p:sp>
        <p:nvSpPr>
          <p:cNvPr id="69" name="文本框 68">
            <a:extLst>
              <a:ext uri="{FF2B5EF4-FFF2-40B4-BE49-F238E27FC236}">
                <a16:creationId xmlns:a16="http://schemas.microsoft.com/office/drawing/2014/main" id="{F80DC85B-5286-42A2-BE0C-8B386FF76EB0}"/>
              </a:ext>
            </a:extLst>
          </p:cNvPr>
          <p:cNvSpPr txBox="1"/>
          <p:nvPr/>
        </p:nvSpPr>
        <p:spPr>
          <a:xfrm>
            <a:off x="7259122" y="5327200"/>
            <a:ext cx="1769430" cy="1384995"/>
          </a:xfrm>
          <a:prstGeom prst="rect">
            <a:avLst/>
          </a:prstGeom>
          <a:noFill/>
        </p:spPr>
        <p:txBody>
          <a:bodyPr wrap="square" rtlCol="0">
            <a:spAutoFit/>
          </a:bodyPr>
          <a:lstStyle/>
          <a:p>
            <a:r>
              <a:rPr lang="zh-CN" altLang="en-US" sz="1200" dirty="0">
                <a:solidFill>
                  <a:srgbClr val="00B0F0"/>
                </a:solidFill>
              </a:rPr>
              <a:t>其中</a:t>
            </a:r>
            <a:r>
              <a:rPr lang="en-US" altLang="zh-CN" sz="1200" dirty="0" err="1">
                <a:solidFill>
                  <a:srgbClr val="00B0F0"/>
                </a:solidFill>
              </a:rPr>
              <a:t>su</a:t>
            </a:r>
            <a:r>
              <a:rPr lang="zh-CN" altLang="en-US" sz="1200" dirty="0">
                <a:solidFill>
                  <a:srgbClr val="00B0F0"/>
                </a:solidFill>
              </a:rPr>
              <a:t>表示当前用户的评分， </a:t>
            </a:r>
            <a:endParaRPr lang="en-US" altLang="zh-CN" sz="1200" dirty="0">
              <a:solidFill>
                <a:srgbClr val="00B0F0"/>
              </a:solidFill>
            </a:endParaRPr>
          </a:p>
          <a:p>
            <a:endParaRPr lang="en-US" altLang="zh-CN" sz="1200" dirty="0">
              <a:solidFill>
                <a:srgbClr val="00B0F0"/>
              </a:solidFill>
            </a:endParaRPr>
          </a:p>
          <a:p>
            <a:r>
              <a:rPr lang="zh-CN" altLang="en-US" sz="1200" dirty="0">
                <a:solidFill>
                  <a:srgbClr val="00B0F0"/>
                </a:solidFill>
              </a:rPr>
              <a:t>表示历史用户的加权评分，</a:t>
            </a:r>
            <a:r>
              <a:rPr lang="en-US" altLang="zh-CN" sz="1200" dirty="0">
                <a:solidFill>
                  <a:srgbClr val="00B0F0"/>
                </a:solidFill>
              </a:rPr>
              <a:t>m</a:t>
            </a:r>
            <a:r>
              <a:rPr lang="zh-CN" altLang="en-US" sz="1200" dirty="0">
                <a:solidFill>
                  <a:srgbClr val="00B0F0"/>
                </a:solidFill>
              </a:rPr>
              <a:t>代表评分的总人数，</a:t>
            </a:r>
            <a:r>
              <a:rPr lang="en-US" altLang="zh-CN" sz="1200" dirty="0">
                <a:solidFill>
                  <a:srgbClr val="00B0F0"/>
                </a:solidFill>
              </a:rPr>
              <a:t>n</a:t>
            </a:r>
            <a:r>
              <a:rPr lang="zh-CN" altLang="en-US" sz="1200" dirty="0">
                <a:solidFill>
                  <a:srgbClr val="00B0F0"/>
                </a:solidFill>
              </a:rPr>
              <a:t>表示与当前用户评分相同的历史用户数</a:t>
            </a:r>
            <a:endParaRPr lang="en-US" altLang="zh-CN" sz="1200" dirty="0">
              <a:solidFill>
                <a:srgbClr val="00B0F0"/>
              </a:solidFill>
            </a:endParaRPr>
          </a:p>
        </p:txBody>
      </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31BB6B1F-DE47-44B0-860A-B8C5D78C6C70}"/>
                  </a:ext>
                </a:extLst>
              </p:cNvPr>
              <p:cNvSpPr/>
              <p:nvPr/>
            </p:nvSpPr>
            <p:spPr>
              <a:xfrm>
                <a:off x="7683023" y="5554820"/>
                <a:ext cx="655949" cy="41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000" i="1" smtClean="0">
                              <a:solidFill>
                                <a:srgbClr val="00B0F0"/>
                              </a:solidFill>
                              <a:latin typeface="Cambria Math" panose="02040503050406030204" pitchFamily="18" charset="0"/>
                            </a:rPr>
                          </m:ctrlPr>
                        </m:fPr>
                        <m:num>
                          <m:nary>
                            <m:naryPr>
                              <m:chr m:val="∑"/>
                              <m:grow m:val="on"/>
                              <m:subHide m:val="on"/>
                              <m:supHide m:val="on"/>
                              <m:ctrlPr>
                                <a:rPr lang="zh-CN" altLang="en-US" sz="1000" i="1">
                                  <a:solidFill>
                                    <a:srgbClr val="00B0F0"/>
                                  </a:solidFill>
                                  <a:latin typeface="Cambria Math" panose="02040503050406030204" pitchFamily="18" charset="0"/>
                                </a:rPr>
                              </m:ctrlPr>
                            </m:naryPr>
                            <m:sub/>
                            <m:sup/>
                            <m:e>
                              <m:r>
                                <a:rPr lang="zh-CN" altLang="en-US" sz="1000" i="1">
                                  <a:solidFill>
                                    <a:srgbClr val="00B0F0"/>
                                  </a:solidFill>
                                  <a:latin typeface="Cambria Math" panose="02040503050406030204" pitchFamily="18" charset="0"/>
                                </a:rPr>
                                <m:t>𝑠𝑝</m:t>
                              </m:r>
                              <m:r>
                                <a:rPr lang="zh-CN" altLang="en-US" sz="1000">
                                  <a:solidFill>
                                    <a:srgbClr val="00B0F0"/>
                                  </a:solidFill>
                                  <a:latin typeface="Cambria Math" panose="02040503050406030204" pitchFamily="18" charset="0"/>
                                </a:rPr>
                                <m:t>∗</m:t>
                              </m:r>
                              <m:r>
                                <a:rPr lang="zh-CN" altLang="en-US" sz="1000" i="1">
                                  <a:solidFill>
                                    <a:srgbClr val="00B0F0"/>
                                  </a:solidFill>
                                  <a:latin typeface="Cambria Math" panose="02040503050406030204" pitchFamily="18" charset="0"/>
                                </a:rPr>
                                <m:t>𝑑</m:t>
                              </m:r>
                            </m:e>
                          </m:nary>
                        </m:num>
                        <m:den>
                          <m:nary>
                            <m:naryPr>
                              <m:chr m:val="∑"/>
                              <m:grow m:val="on"/>
                              <m:subHide m:val="on"/>
                              <m:supHide m:val="on"/>
                              <m:ctrlPr>
                                <a:rPr lang="zh-CN" altLang="en-US" sz="1000" i="1">
                                  <a:solidFill>
                                    <a:srgbClr val="00B0F0"/>
                                  </a:solidFill>
                                  <a:latin typeface="Cambria Math" panose="02040503050406030204" pitchFamily="18" charset="0"/>
                                </a:rPr>
                              </m:ctrlPr>
                            </m:naryPr>
                            <m:sub/>
                            <m:sup/>
                            <m:e>
                              <m:r>
                                <a:rPr lang="zh-CN" altLang="en-US" sz="1000" i="1">
                                  <a:solidFill>
                                    <a:srgbClr val="00B0F0"/>
                                  </a:solidFill>
                                  <a:latin typeface="Cambria Math" panose="02040503050406030204" pitchFamily="18" charset="0"/>
                                </a:rPr>
                                <m:t>𝑑</m:t>
                              </m:r>
                            </m:e>
                          </m:nary>
                        </m:den>
                      </m:f>
                    </m:oMath>
                  </m:oMathPara>
                </a14:m>
                <a:endParaRPr lang="zh-CN" altLang="en-US" sz="1000" dirty="0"/>
              </a:p>
            </p:txBody>
          </p:sp>
        </mc:Choice>
        <mc:Fallback xmlns="">
          <p:sp>
            <p:nvSpPr>
              <p:cNvPr id="70" name="矩形 69">
                <a:extLst>
                  <a:ext uri="{FF2B5EF4-FFF2-40B4-BE49-F238E27FC236}">
                    <a16:creationId xmlns:a16="http://schemas.microsoft.com/office/drawing/2014/main" id="{31BB6B1F-DE47-44B0-860A-B8C5D78C6C70}"/>
                  </a:ext>
                </a:extLst>
              </p:cNvPr>
              <p:cNvSpPr>
                <a:spLocks noRot="1" noChangeAspect="1" noMove="1" noResize="1" noEditPoints="1" noAdjustHandles="1" noChangeArrowheads="1" noChangeShapeType="1" noTextEdit="1"/>
              </p:cNvSpPr>
              <p:nvPr/>
            </p:nvSpPr>
            <p:spPr>
              <a:xfrm>
                <a:off x="7683023" y="5554820"/>
                <a:ext cx="655949" cy="415050"/>
              </a:xfrm>
              <a:prstGeom prst="rect">
                <a:avLst/>
              </a:prstGeom>
              <a:blipFill>
                <a:blip r:embed="rId19"/>
                <a:stretch>
                  <a:fillRect l="-18519" t="-54412" r="-23148" b="-86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0BE09E77-95FB-4E9D-8EC4-04CBD1676512}"/>
                  </a:ext>
                </a:extLst>
              </p:cNvPr>
              <p:cNvSpPr/>
              <p:nvPr/>
            </p:nvSpPr>
            <p:spPr>
              <a:xfrm>
                <a:off x="5408414" y="4493160"/>
                <a:ext cx="1179810" cy="376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smtClean="0">
                              <a:solidFill>
                                <a:srgbClr val="00B0F0"/>
                              </a:solidFill>
                              <a:latin typeface="Cambria Math" panose="02040503050406030204" pitchFamily="18" charset="0"/>
                            </a:rPr>
                          </m:ctrlPr>
                        </m:dPr>
                        <m:e>
                          <m:r>
                            <a:rPr lang="zh-CN" altLang="en-US" sz="1600" i="1">
                              <a:solidFill>
                                <a:srgbClr val="00B0F0"/>
                              </a:solidFill>
                              <a:latin typeface="Cambria Math" panose="02040503050406030204" pitchFamily="18" charset="0"/>
                            </a:rPr>
                            <m:t>𝐶𝑜𝑣</m:t>
                          </m:r>
                          <m:r>
                            <a:rPr lang="zh-CN" altLang="en-US" sz="1600" i="0">
                              <a:solidFill>
                                <a:srgbClr val="00B0F0"/>
                              </a:solidFill>
                              <a:latin typeface="Cambria Math" panose="02040503050406030204" pitchFamily="18" charset="0"/>
                            </a:rPr>
                            <m:t>(</m:t>
                          </m:r>
                          <m:sSub>
                            <m:sSubPr>
                              <m:ctrlPr>
                                <a:rPr lang="zh-CN" altLang="en-US" sz="1600" i="1">
                                  <a:solidFill>
                                    <a:srgbClr val="00B0F0"/>
                                  </a:solidFill>
                                  <a:latin typeface="Cambria Math" panose="02040503050406030204" pitchFamily="18" charset="0"/>
                                </a:rPr>
                              </m:ctrlPr>
                            </m:sSubPr>
                            <m:e>
                              <m:r>
                                <a:rPr lang="zh-CN" altLang="en-US" sz="1600" i="1">
                                  <a:solidFill>
                                    <a:srgbClr val="00B0F0"/>
                                  </a:solidFill>
                                  <a:latin typeface="Cambria Math" panose="02040503050406030204" pitchFamily="18" charset="0"/>
                                </a:rPr>
                                <m:t>𝑥</m:t>
                              </m:r>
                            </m:e>
                            <m:sub>
                              <m:r>
                                <a:rPr lang="zh-CN" altLang="en-US" sz="1600" i="1">
                                  <a:solidFill>
                                    <a:srgbClr val="00B0F0"/>
                                  </a:solidFill>
                                  <a:latin typeface="Cambria Math" panose="02040503050406030204" pitchFamily="18" charset="0"/>
                                </a:rPr>
                                <m:t>𝑖</m:t>
                              </m:r>
                            </m:sub>
                          </m:sSub>
                          <m:r>
                            <a:rPr lang="zh-CN" altLang="en-US" sz="1600" i="0">
                              <a:solidFill>
                                <a:srgbClr val="00B0F0"/>
                              </a:solidFill>
                              <a:latin typeface="Cambria Math" panose="02040503050406030204" pitchFamily="18" charset="0"/>
                            </a:rPr>
                            <m:t>,</m:t>
                          </m:r>
                          <m:sSub>
                            <m:sSubPr>
                              <m:ctrlPr>
                                <a:rPr lang="zh-CN" altLang="en-US" sz="1600" i="1">
                                  <a:solidFill>
                                    <a:srgbClr val="00B0F0"/>
                                  </a:solidFill>
                                  <a:latin typeface="Cambria Math" panose="02040503050406030204" pitchFamily="18" charset="0"/>
                                </a:rPr>
                              </m:ctrlPr>
                            </m:sSubPr>
                            <m:e>
                              <m:r>
                                <a:rPr lang="zh-CN" altLang="en-US" sz="1600" i="1">
                                  <a:solidFill>
                                    <a:srgbClr val="00B0F0"/>
                                  </a:solidFill>
                                  <a:latin typeface="Cambria Math" panose="02040503050406030204" pitchFamily="18" charset="0"/>
                                </a:rPr>
                                <m:t>𝑥</m:t>
                              </m:r>
                            </m:e>
                            <m:sub>
                              <m:r>
                                <a:rPr lang="zh-CN" altLang="en-US" sz="1600" i="1">
                                  <a:solidFill>
                                    <a:srgbClr val="00B0F0"/>
                                  </a:solidFill>
                                  <a:latin typeface="Cambria Math" panose="02040503050406030204" pitchFamily="18" charset="0"/>
                                </a:rPr>
                                <m:t>𝑗</m:t>
                              </m:r>
                            </m:sub>
                          </m:sSub>
                        </m:e>
                      </m:d>
                    </m:oMath>
                  </m:oMathPara>
                </a14:m>
                <a:endParaRPr lang="zh-CN" altLang="en-US" sz="1600" dirty="0"/>
              </a:p>
            </p:txBody>
          </p:sp>
        </mc:Choice>
        <mc:Fallback xmlns="">
          <p:sp>
            <p:nvSpPr>
              <p:cNvPr id="71" name="矩形 70">
                <a:extLst>
                  <a:ext uri="{FF2B5EF4-FFF2-40B4-BE49-F238E27FC236}">
                    <a16:creationId xmlns:a16="http://schemas.microsoft.com/office/drawing/2014/main" id="{0BE09E77-95FB-4E9D-8EC4-04CBD1676512}"/>
                  </a:ext>
                </a:extLst>
              </p:cNvPr>
              <p:cNvSpPr>
                <a:spLocks noRot="1" noChangeAspect="1" noMove="1" noResize="1" noEditPoints="1" noAdjustHandles="1" noChangeArrowheads="1" noChangeShapeType="1" noTextEdit="1"/>
              </p:cNvSpPr>
              <p:nvPr/>
            </p:nvSpPr>
            <p:spPr>
              <a:xfrm>
                <a:off x="5408414" y="4493160"/>
                <a:ext cx="1179810" cy="376000"/>
              </a:xfrm>
              <a:prstGeom prst="rect">
                <a:avLst/>
              </a:prstGeom>
              <a:blipFill>
                <a:blip r:embed="rId20"/>
                <a:stretch>
                  <a:fillRect t="-140323" r="-46392" b="-2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E4D6BE94-BCC9-4C3A-BF4E-5BA6729174C2}"/>
                  </a:ext>
                </a:extLst>
              </p:cNvPr>
              <p:cNvSpPr/>
              <p:nvPr/>
            </p:nvSpPr>
            <p:spPr>
              <a:xfrm>
                <a:off x="5862327" y="4757666"/>
                <a:ext cx="9191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smtClean="0">
                              <a:solidFill>
                                <a:srgbClr val="00B0F0"/>
                              </a:solidFill>
                              <a:latin typeface="Cambria Math" panose="02040503050406030204" pitchFamily="18" charset="0"/>
                            </a:rPr>
                          </m:ctrlPr>
                        </m:dPr>
                        <m:e>
                          <m:r>
                            <a:rPr lang="zh-CN" altLang="en-US" sz="1600" i="1">
                              <a:solidFill>
                                <a:srgbClr val="00B0F0"/>
                              </a:solidFill>
                              <a:latin typeface="Cambria Math" panose="02040503050406030204" pitchFamily="18" charset="0"/>
                            </a:rPr>
                            <m:t>𝑉𝑎𝑟</m:t>
                          </m:r>
                          <m:r>
                            <a:rPr lang="zh-CN" altLang="en-US" sz="1600" i="0">
                              <a:solidFill>
                                <a:srgbClr val="00B0F0"/>
                              </a:solidFill>
                              <a:latin typeface="Cambria Math" panose="02040503050406030204" pitchFamily="18" charset="0"/>
                            </a:rPr>
                            <m:t>(</m:t>
                          </m:r>
                          <m:sSub>
                            <m:sSubPr>
                              <m:ctrlPr>
                                <a:rPr lang="zh-CN" altLang="en-US" sz="1600" i="1">
                                  <a:solidFill>
                                    <a:srgbClr val="00B0F0"/>
                                  </a:solidFill>
                                  <a:latin typeface="Cambria Math" panose="02040503050406030204" pitchFamily="18" charset="0"/>
                                </a:rPr>
                              </m:ctrlPr>
                            </m:sSubPr>
                            <m:e>
                              <m:r>
                                <a:rPr lang="zh-CN" altLang="en-US" sz="1600" i="1">
                                  <a:solidFill>
                                    <a:srgbClr val="00B0F0"/>
                                  </a:solidFill>
                                  <a:latin typeface="Cambria Math" panose="02040503050406030204" pitchFamily="18" charset="0"/>
                                </a:rPr>
                                <m:t>𝑥</m:t>
                              </m:r>
                            </m:e>
                            <m:sub>
                              <m:r>
                                <a:rPr lang="zh-CN" altLang="en-US" sz="1600" i="1">
                                  <a:solidFill>
                                    <a:srgbClr val="00B0F0"/>
                                  </a:solidFill>
                                  <a:latin typeface="Cambria Math" panose="02040503050406030204" pitchFamily="18" charset="0"/>
                                </a:rPr>
                                <m:t>𝑖</m:t>
                              </m:r>
                            </m:sub>
                          </m:sSub>
                        </m:e>
                      </m:d>
                    </m:oMath>
                  </m:oMathPara>
                </a14:m>
                <a:endParaRPr lang="zh-CN" altLang="en-US" sz="1600" dirty="0"/>
              </a:p>
            </p:txBody>
          </p:sp>
        </mc:Choice>
        <mc:Fallback xmlns="">
          <p:sp>
            <p:nvSpPr>
              <p:cNvPr id="72" name="矩形 71">
                <a:extLst>
                  <a:ext uri="{FF2B5EF4-FFF2-40B4-BE49-F238E27FC236}">
                    <a16:creationId xmlns:a16="http://schemas.microsoft.com/office/drawing/2014/main" id="{E4D6BE94-BCC9-4C3A-BF4E-5BA6729174C2}"/>
                  </a:ext>
                </a:extLst>
              </p:cNvPr>
              <p:cNvSpPr>
                <a:spLocks noRot="1" noChangeAspect="1" noMove="1" noResize="1" noEditPoints="1" noAdjustHandles="1" noChangeArrowheads="1" noChangeShapeType="1" noTextEdit="1"/>
              </p:cNvSpPr>
              <p:nvPr/>
            </p:nvSpPr>
            <p:spPr>
              <a:xfrm>
                <a:off x="5862327" y="4757666"/>
                <a:ext cx="919162" cy="338554"/>
              </a:xfrm>
              <a:prstGeom prst="rect">
                <a:avLst/>
              </a:prstGeom>
              <a:blipFill>
                <a:blip r:embed="rId21"/>
                <a:stretch>
                  <a:fillRect t="-108929" r="-47333" b="-167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633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404767" y="2087811"/>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885" y="1236809"/>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689" y="2896993"/>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基于聚类分析的蠕变性能的正反例学习</a:t>
            </a:r>
          </a:p>
        </p:txBody>
      </p:sp>
      <p:sp>
        <p:nvSpPr>
          <p:cNvPr id="19" name="文本框 18">
            <a:extLst>
              <a:ext uri="{FF2B5EF4-FFF2-40B4-BE49-F238E27FC236}">
                <a16:creationId xmlns:a16="http://schemas.microsoft.com/office/drawing/2014/main" id="{E55710F5-DE9C-4658-AE02-D92E8EAE25DD}"/>
              </a:ext>
            </a:extLst>
          </p:cNvPr>
          <p:cNvSpPr txBox="1"/>
          <p:nvPr/>
        </p:nvSpPr>
        <p:spPr>
          <a:xfrm>
            <a:off x="45612" y="5505585"/>
            <a:ext cx="8988041" cy="923330"/>
          </a:xfrm>
          <a:prstGeom prst="rect">
            <a:avLst/>
          </a:prstGeom>
          <a:noFill/>
        </p:spPr>
        <p:txBody>
          <a:bodyPr wrap="square" rtlCol="0">
            <a:spAutoFit/>
          </a:bodyPr>
          <a:lstStyle/>
          <a:p>
            <a:r>
              <a:rPr lang="zh-CN" altLang="en-US" b="1" dirty="0">
                <a:solidFill>
                  <a:srgbClr val="FF0000"/>
                </a:solidFill>
                <a:latin typeface="等线" panose="02010600030101010101" pitchFamily="2" charset="-122"/>
                <a:ea typeface="等线" panose="02010600030101010101" pitchFamily="2" charset="-122"/>
              </a:rPr>
              <a:t>      结论：</a:t>
            </a:r>
            <a:r>
              <a:rPr lang="en-US" altLang="zh-CN" dirty="0">
                <a:latin typeface="等线" panose="02010600030101010101" pitchFamily="2" charset="-122"/>
                <a:ea typeface="等线" panose="02010600030101010101" pitchFamily="2" charset="-122"/>
              </a:rPr>
              <a:t>266</a:t>
            </a:r>
            <a:r>
              <a:rPr lang="zh-CN" altLang="en-US" dirty="0">
                <a:latin typeface="等线" panose="02010600030101010101" pitchFamily="2" charset="-122"/>
                <a:ea typeface="等线" panose="02010600030101010101" pitchFamily="2" charset="-122"/>
              </a:rPr>
              <a:t>条蠕变性能数据，经过聚类分析以及专家经验判断之后，被划分为</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和</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两类，其中蠕变性能好（</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229</a:t>
            </a:r>
            <a:r>
              <a:rPr lang="zh-CN" altLang="en-US" dirty="0">
                <a:latin typeface="等线" panose="02010600030101010101" pitchFamily="2" charset="-122"/>
                <a:ea typeface="等线" panose="02010600030101010101" pitchFamily="2" charset="-122"/>
              </a:rPr>
              <a:t>条，蠕变性能差（</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37</a:t>
            </a:r>
            <a:r>
              <a:rPr lang="zh-CN" altLang="en-US" dirty="0">
                <a:latin typeface="等线" panose="02010600030101010101" pitchFamily="2" charset="-122"/>
                <a:ea typeface="等线" panose="02010600030101010101" pitchFamily="2" charset="-122"/>
              </a:rPr>
              <a:t>条。</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608315270"/>
              </p:ext>
            </p:extLst>
          </p:nvPr>
        </p:nvGraphicFramePr>
        <p:xfrm>
          <a:off x="200192" y="2514271"/>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587359" y="3114479"/>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490646" y="3121789"/>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155959" y="785853"/>
            <a:ext cx="8988041"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754952" y="4696068"/>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05469" y="4696068"/>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670067" y="4696068"/>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12534" y="2603210"/>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46343" y="2603210"/>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07504" y="214431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4909810" y="1944700"/>
            <a:ext cx="4277320" cy="2828202"/>
          </a:xfrm>
          <a:prstGeom prst="rect">
            <a:avLst/>
          </a:prstGeom>
        </p:spPr>
      </p:pic>
      <p:sp>
        <p:nvSpPr>
          <p:cNvPr id="24" name="矩形: 圆角 23">
            <a:extLst>
              <a:ext uri="{FF2B5EF4-FFF2-40B4-BE49-F238E27FC236}">
                <a16:creationId xmlns:a16="http://schemas.microsoft.com/office/drawing/2014/main" id="{848ED9EB-2A53-44CC-918C-7FEF3080123C}"/>
              </a:ext>
            </a:extLst>
          </p:cNvPr>
          <p:cNvSpPr/>
          <p:nvPr/>
        </p:nvSpPr>
        <p:spPr>
          <a:xfrm>
            <a:off x="88901" y="1854008"/>
            <a:ext cx="8944752" cy="328523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1CA8AFC-59F0-4680-8C02-8B1B984F30A5}"/>
              </a:ext>
            </a:extLst>
          </p:cNvPr>
          <p:cNvSpPr txBox="1"/>
          <p:nvPr/>
        </p:nvSpPr>
        <p:spPr>
          <a:xfrm>
            <a:off x="4478350" y="2537687"/>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470859" y="1896125"/>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825893" y="2783908"/>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3809116" y="2244049"/>
            <a:ext cx="5184610" cy="2173850"/>
          </a:xfrm>
          <a:prstGeom prst="rect">
            <a:avLst/>
          </a:prstGeom>
        </p:spPr>
      </p:pic>
    </p:spTree>
    <p:extLst>
      <p:ext uri="{BB962C8B-B14F-4D97-AF65-F5344CB8AC3E}">
        <p14:creationId xmlns:p14="http://schemas.microsoft.com/office/powerpoint/2010/main" val="376598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34</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33" name="立方体 32"/>
          <p:cNvSpPr/>
          <p:nvPr/>
        </p:nvSpPr>
        <p:spPr>
          <a:xfrm>
            <a:off x="3492500" y="1125538"/>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34" name="右箭头 33"/>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右箭头 34"/>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399" name="文本框 9"/>
          <p:cNvSpPr txBox="1">
            <a:spLocks noChangeArrowheads="1"/>
          </p:cNvSpPr>
          <p:nvPr/>
        </p:nvSpPr>
        <p:spPr bwMode="auto">
          <a:xfrm>
            <a:off x="255453" y="1568589"/>
            <a:ext cx="1217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b="1" dirty="0">
                <a:solidFill>
                  <a:srgbClr val="FF0000"/>
                </a:solidFill>
                <a:latin typeface="Calibri" panose="020F0502020204030204" pitchFamily="34" charset="0"/>
                <a:ea typeface="宋体" panose="02010600030101010101" pitchFamily="2" charset="-122"/>
              </a:rPr>
              <a:t>高温合金</a:t>
            </a:r>
            <a:endParaRPr lang="en-US" altLang="zh-CN" sz="20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2000" b="1" dirty="0">
                <a:solidFill>
                  <a:srgbClr val="FF0000"/>
                </a:solidFill>
                <a:latin typeface="Calibri" panose="020F0502020204030204" pitchFamily="34" charset="0"/>
                <a:ea typeface="宋体" panose="02010600030101010101" pitchFamily="2" charset="-122"/>
              </a:rPr>
              <a:t>蠕变性能</a:t>
            </a:r>
            <a:endParaRPr lang="en-US" altLang="zh-CN" sz="2000" b="1" dirty="0">
              <a:solidFill>
                <a:srgbClr val="FF0000"/>
              </a:solidFill>
              <a:latin typeface="Calibri" panose="020F0502020204030204" pitchFamily="34" charset="0"/>
              <a:ea typeface="宋体" panose="02010600030101010101" pitchFamily="2" charset="-122"/>
            </a:endParaRPr>
          </a:p>
        </p:txBody>
      </p:sp>
      <p:sp>
        <p:nvSpPr>
          <p:cNvPr id="59400" name="文本框 10"/>
          <p:cNvSpPr txBox="1">
            <a:spLocks noChangeArrowheads="1"/>
          </p:cNvSpPr>
          <p:nvPr/>
        </p:nvSpPr>
        <p:spPr bwMode="auto">
          <a:xfrm>
            <a:off x="6371576" y="1676400"/>
            <a:ext cx="1250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400" dirty="0">
                <a:latin typeface="Calibri" panose="020F0502020204030204" pitchFamily="34" charset="0"/>
                <a:ea typeface="宋体" panose="02010600030101010101" pitchFamily="2" charset="-122"/>
              </a:rPr>
              <a:t>Superior</a:t>
            </a:r>
          </a:p>
          <a:p>
            <a:pPr algn="ctr" latinLnBrk="0">
              <a:spcBef>
                <a:spcPct val="0"/>
              </a:spcBef>
              <a:buFontTx/>
              <a:buNone/>
            </a:pPr>
            <a:r>
              <a:rPr lang="en-US" altLang="zh-CN" sz="2400" dirty="0">
                <a:latin typeface="Calibri" panose="020F0502020204030204" pitchFamily="34" charset="0"/>
                <a:ea typeface="宋体" panose="02010600030101010101" pitchFamily="2" charset="-122"/>
              </a:rPr>
              <a:t>/</a:t>
            </a:r>
          </a:p>
          <a:p>
            <a:pPr algn="ctr" latinLnBrk="0">
              <a:spcBef>
                <a:spcPct val="0"/>
              </a:spcBef>
              <a:buFontTx/>
              <a:buNone/>
            </a:pPr>
            <a:r>
              <a:rPr lang="en-US" altLang="zh-CN" sz="2400" dirty="0">
                <a:latin typeface="Calibri" panose="020F0502020204030204" pitchFamily="34" charset="0"/>
                <a:ea typeface="宋体" panose="02010600030101010101" pitchFamily="2" charset="-122"/>
              </a:rPr>
              <a:t>Poor</a:t>
            </a:r>
            <a:endParaRPr lang="zh-CN" altLang="en-US" sz="2400" dirty="0">
              <a:latin typeface="Calibri" panose="020F0502020204030204" pitchFamily="34" charset="0"/>
              <a:ea typeface="宋体" panose="02010600030101010101" pitchFamily="2" charset="-122"/>
            </a:endParaRP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4032250" y="3089276"/>
            <a:ext cx="503237"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59403" name="文本框 13"/>
          <p:cNvSpPr txBox="1">
            <a:spLocks noChangeArrowheads="1"/>
          </p:cNvSpPr>
          <p:nvPr/>
        </p:nvSpPr>
        <p:spPr bwMode="auto">
          <a:xfrm>
            <a:off x="4895850" y="333216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a:latin typeface="Calibri" panose="020F0502020204030204" pitchFamily="34" charset="0"/>
                <a:ea typeface="宋体" panose="02010600030101010101" pitchFamily="2" charset="-122"/>
              </a:rPr>
              <a:t>规则学习与抽取</a:t>
            </a:r>
          </a:p>
        </p:txBody>
      </p:sp>
      <p:sp>
        <p:nvSpPr>
          <p:cNvPr id="41" name="立方体 40"/>
          <p:cNvSpPr/>
          <p:nvPr/>
        </p:nvSpPr>
        <p:spPr bwMode="auto">
          <a:xfrm>
            <a:off x="3492500" y="3979863"/>
            <a:ext cx="1800225"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4635500"/>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435600" y="3979863"/>
            <a:ext cx="431800" cy="18716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07" name="TextBox 9"/>
          <p:cNvSpPr txBox="1">
            <a:spLocks noChangeArrowheads="1"/>
          </p:cNvSpPr>
          <p:nvPr/>
        </p:nvSpPr>
        <p:spPr bwMode="auto">
          <a:xfrm>
            <a:off x="5921920" y="3852050"/>
            <a:ext cx="257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1</a:t>
            </a:r>
            <a:r>
              <a:rPr lang="zh-CN" altLang="en-US" sz="1800" dirty="0">
                <a:latin typeface="Calibri" panose="020F0502020204030204" pitchFamily="34" charset="0"/>
                <a:ea typeface="宋体" panose="02010600030101010101" pitchFamily="2" charset="-122"/>
              </a:rPr>
              <a:t>、构建基于</a:t>
            </a:r>
            <a:r>
              <a:rPr lang="zh-CN" altLang="en-US" sz="1800" dirty="0">
                <a:solidFill>
                  <a:srgbClr val="FF0000"/>
                </a:solidFill>
                <a:latin typeface="Calibri" panose="020F0502020204030204" pitchFamily="34" charset="0"/>
                <a:ea typeface="宋体" panose="02010600030101010101" pitchFamily="2" charset="-122"/>
              </a:rPr>
              <a:t>合金组分和热处理工艺</a:t>
            </a:r>
            <a:r>
              <a:rPr lang="zh-CN" altLang="en-US" sz="1800" dirty="0">
                <a:latin typeface="Calibri" panose="020F0502020204030204" pitchFamily="34" charset="0"/>
                <a:ea typeface="宋体" panose="02010600030101010101" pitchFamily="2" charset="-122"/>
              </a:rPr>
              <a:t>的决策树并提取规则</a:t>
            </a:r>
          </a:p>
        </p:txBody>
      </p:sp>
      <p:sp>
        <p:nvSpPr>
          <p:cNvPr id="59409" name="文本框 9"/>
          <p:cNvSpPr txBox="1">
            <a:spLocks noChangeArrowheads="1"/>
          </p:cNvSpPr>
          <p:nvPr/>
        </p:nvSpPr>
        <p:spPr bwMode="auto">
          <a:xfrm>
            <a:off x="963612" y="2343945"/>
            <a:ext cx="1800225"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solidFill>
                  <a:srgbClr val="FF0000"/>
                </a:solidFill>
                <a:latin typeface="Calibri" panose="020F0502020204030204" pitchFamily="34" charset="0"/>
                <a:ea typeface="宋体" panose="02010600030101010101" pitchFamily="2" charset="-122"/>
              </a:rPr>
              <a:t>属性</a:t>
            </a:r>
            <a:endParaRPr lang="en-US" altLang="zh-CN" sz="2000"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b="1" dirty="0">
                <a:solidFill>
                  <a:srgbClr val="FF0000"/>
                </a:solidFill>
                <a:latin typeface="Calibri" panose="020F0502020204030204" pitchFamily="34" charset="0"/>
                <a:ea typeface="宋体" panose="02010600030101010101" pitchFamily="2" charset="-122"/>
              </a:rPr>
              <a:t>合金组分</a:t>
            </a:r>
            <a:endParaRPr lang="en-US" altLang="zh-CN" sz="16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b="1" dirty="0">
                <a:solidFill>
                  <a:srgbClr val="FF0000"/>
                </a:solidFill>
                <a:latin typeface="Calibri" panose="020F0502020204030204" pitchFamily="34" charset="0"/>
                <a:ea typeface="宋体" panose="02010600030101010101" pitchFamily="2" charset="-122"/>
              </a:rPr>
              <a:t>和热处理工艺</a:t>
            </a:r>
            <a:endParaRPr lang="en-US" altLang="zh-CN" sz="16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b="1" dirty="0">
                <a:solidFill>
                  <a:schemeClr val="accent4">
                    <a:lumMod val="75000"/>
                  </a:schemeClr>
                </a:solidFill>
                <a:latin typeface="Calibri" panose="020F0502020204030204" pitchFamily="34" charset="0"/>
                <a:ea typeface="宋体" panose="02010600030101010101" pitchFamily="2" charset="-122"/>
              </a:rPr>
              <a:t>计算微观属性（</a:t>
            </a:r>
            <a:r>
              <a:rPr lang="en-US" altLang="zh-CN" sz="1600" b="1" dirty="0">
                <a:solidFill>
                  <a:schemeClr val="accent4">
                    <a:lumMod val="75000"/>
                  </a:schemeClr>
                </a:solidFill>
                <a:latin typeface="Calibri" panose="020F0502020204030204" pitchFamily="34" charset="0"/>
                <a:ea typeface="宋体" panose="02010600030101010101" pitchFamily="2" charset="-122"/>
              </a:rPr>
              <a:t>Ni3Al</a:t>
            </a:r>
            <a:r>
              <a:rPr lang="zh-CN" altLang="en-US" sz="1600" b="1" dirty="0">
                <a:solidFill>
                  <a:schemeClr val="accent4">
                    <a:lumMod val="75000"/>
                  </a:schemeClr>
                </a:solidFill>
                <a:latin typeface="Calibri" panose="020F0502020204030204" pitchFamily="34" charset="0"/>
                <a:ea typeface="宋体" panose="02010600030101010101" pitchFamily="2" charset="-122"/>
              </a:rPr>
              <a:t>相体积分数、扩散系数、点阵常数等</a:t>
            </a:r>
            <a:r>
              <a:rPr lang="zh-CN" altLang="en-US" sz="1600" dirty="0">
                <a:solidFill>
                  <a:schemeClr val="accent4">
                    <a:lumMod val="75000"/>
                  </a:schemeClr>
                </a:solidFill>
                <a:latin typeface="Calibri" panose="020F0502020204030204" pitchFamily="34" charset="0"/>
                <a:ea typeface="宋体" panose="02010600030101010101" pitchFamily="2" charset="-122"/>
              </a:rPr>
              <a:t>）</a:t>
            </a:r>
            <a:endParaRPr lang="en-US" altLang="zh-CN" sz="1600" dirty="0">
              <a:solidFill>
                <a:schemeClr val="accent4">
                  <a:lumMod val="75000"/>
                </a:schemeClr>
              </a:solidFill>
              <a:latin typeface="Calibri" panose="020F0502020204030204" pitchFamily="34" charset="0"/>
              <a:ea typeface="宋体" panose="02010600030101010101" pitchFamily="2" charset="-122"/>
            </a:endParaRPr>
          </a:p>
          <a:p>
            <a:pPr algn="ctr" latinLnBrk="0">
              <a:spcBef>
                <a:spcPct val="0"/>
              </a:spcBef>
              <a:buFontTx/>
              <a:buNone/>
            </a:pPr>
            <a:r>
              <a:rPr lang="en-US" altLang="zh-CN" sz="2000" dirty="0">
                <a:latin typeface="Calibri" panose="020F0502020204030204" pitchFamily="34" charset="0"/>
                <a:ea typeface="宋体" panose="02010600030101010101" pitchFamily="2" charset="-122"/>
              </a:rPr>
              <a:t>……</a:t>
            </a:r>
            <a:endParaRPr lang="en-US" altLang="zh-CN" sz="2000" b="1" dirty="0">
              <a:latin typeface="Calibri" panose="020F0502020204030204" pitchFamily="34" charset="0"/>
              <a:ea typeface="宋体" panose="02010600030101010101" pitchFamily="2" charset="-122"/>
            </a:endParaRPr>
          </a:p>
          <a:p>
            <a:pPr algn="ctr" latinLnBrk="0">
              <a:spcBef>
                <a:spcPct val="0"/>
              </a:spcBef>
              <a:buFontTx/>
              <a:buNone/>
            </a:pPr>
            <a:endParaRPr lang="zh-CN" altLang="en-US" sz="1600" dirty="0">
              <a:latin typeface="Calibri" panose="020F0502020204030204" pitchFamily="34" charset="0"/>
              <a:ea typeface="宋体" panose="02010600030101010101" pitchFamily="2" charset="-122"/>
            </a:endParaRPr>
          </a:p>
        </p:txBody>
      </p:sp>
      <p:cxnSp>
        <p:nvCxnSpPr>
          <p:cNvPr id="47" name="直接连接符 46"/>
          <p:cNvCxnSpPr/>
          <p:nvPr/>
        </p:nvCxnSpPr>
        <p:spPr>
          <a:xfrm flipH="1">
            <a:off x="684213" y="1125538"/>
            <a:ext cx="1511300" cy="2436812"/>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5886152" y="5479772"/>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2</a:t>
            </a:r>
            <a:r>
              <a:rPr lang="zh-CN" altLang="en-US" sz="1800" dirty="0">
                <a:latin typeface="Calibri" panose="020F0502020204030204" pitchFamily="34" charset="0"/>
                <a:ea typeface="宋体" panose="02010600030101010101" pitchFamily="2" charset="-122"/>
              </a:rPr>
              <a:t>、构建基于</a:t>
            </a:r>
            <a:r>
              <a:rPr lang="zh-CN" altLang="en-US" sz="1800" dirty="0">
                <a:solidFill>
                  <a:srgbClr val="FF0000"/>
                </a:solidFill>
                <a:latin typeface="Calibri" panose="020F0502020204030204" pitchFamily="34" charset="0"/>
                <a:ea typeface="宋体" panose="02010600030101010101" pitchFamily="2" charset="-122"/>
              </a:rPr>
              <a:t>计算微观属性</a:t>
            </a:r>
            <a:r>
              <a:rPr lang="zh-CN" altLang="en-US" sz="1800" dirty="0">
                <a:latin typeface="Calibri" panose="020F0502020204030204" pitchFamily="34" charset="0"/>
                <a:ea typeface="宋体" panose="02010600030101010101" pitchFamily="2" charset="-122"/>
              </a:rPr>
              <a:t>的决策树并提取规则</a:t>
            </a:r>
          </a:p>
        </p:txBody>
      </p:sp>
      <p:sp>
        <p:nvSpPr>
          <p:cNvPr id="5" name="矩形 4">
            <a:extLst>
              <a:ext uri="{FF2B5EF4-FFF2-40B4-BE49-F238E27FC236}">
                <a16:creationId xmlns:a16="http://schemas.microsoft.com/office/drawing/2014/main" id="{C3B86093-D3EF-4D6B-B1C7-478DDEF150BB}"/>
              </a:ext>
            </a:extLst>
          </p:cNvPr>
          <p:cNvSpPr/>
          <p:nvPr/>
        </p:nvSpPr>
        <p:spPr>
          <a:xfrm>
            <a:off x="6443663" y="1378228"/>
            <a:ext cx="1107996" cy="369332"/>
          </a:xfrm>
          <a:prstGeom prst="rect">
            <a:avLst/>
          </a:prstGeom>
        </p:spPr>
        <p:txBody>
          <a:bodyPr wrap="none">
            <a:spAutoFit/>
          </a:bodyPr>
          <a:lstStyle/>
          <a:p>
            <a:pPr algn="ctr">
              <a:spcBef>
                <a:spcPct val="0"/>
              </a:spcBef>
            </a:pPr>
            <a:r>
              <a:rPr lang="zh-CN" altLang="en-US" dirty="0">
                <a:latin typeface="Calibri" panose="020F0502020204030204" pitchFamily="34" charset="0"/>
              </a:rPr>
              <a:t>蠕变性能</a:t>
            </a:r>
            <a:endParaRPr lang="en-US" altLang="zh-CN"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多文档 7"/>
          <p:cNvSpPr/>
          <p:nvPr/>
        </p:nvSpPr>
        <p:spPr>
          <a:xfrm>
            <a:off x="73397" y="3284538"/>
            <a:ext cx="1295400" cy="63341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蠕变性能数据</a:t>
            </a:r>
          </a:p>
        </p:txBody>
      </p:sp>
      <p:sp>
        <p:nvSpPr>
          <p:cNvPr id="9" name="矩形 8"/>
          <p:cNvSpPr/>
          <p:nvPr/>
        </p:nvSpPr>
        <p:spPr>
          <a:xfrm>
            <a:off x="1620416" y="3313113"/>
            <a:ext cx="1295400" cy="5762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t>决策树</a:t>
            </a:r>
          </a:p>
        </p:txBody>
      </p:sp>
      <p:sp>
        <p:nvSpPr>
          <p:cNvPr id="10" name="左大括号 9"/>
          <p:cNvSpPr/>
          <p:nvPr/>
        </p:nvSpPr>
        <p:spPr>
          <a:xfrm>
            <a:off x="2988072" y="1268413"/>
            <a:ext cx="431800" cy="4649788"/>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 name="直接箭头连接符 11"/>
          <p:cNvCxnSpPr>
            <a:cxnSpLocks/>
            <a:stCxn id="8" idx="3"/>
            <a:endCxn id="9" idx="1"/>
          </p:cNvCxnSpPr>
          <p:nvPr/>
        </p:nvCxnSpPr>
        <p:spPr>
          <a:xfrm>
            <a:off x="1368797" y="3601244"/>
            <a:ext cx="251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3"/>
          <p:cNvSpPr>
            <a:spLocks noGrp="1"/>
          </p:cNvSpPr>
          <p:nvPr>
            <p:ph type="sldNum" sz="quarter" idx="12"/>
          </p:nvPr>
        </p:nvSpPr>
        <p:spPr bwMode="auto">
          <a:xfrm>
            <a:off x="6553200" y="62134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E363D669-E3A7-4689-B598-1E77178A363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35</a:t>
            </a:fld>
            <a:endParaRPr lang="zh-CN" altLang="en-US" sz="1200" dirty="0">
              <a:solidFill>
                <a:srgbClr val="898989"/>
              </a:solidFill>
              <a:latin typeface="Calibri" panose="020F0502020204030204" pitchFamily="34" charset="0"/>
              <a:ea typeface="宋体" panose="02010600030101010101" pitchFamily="2" charset="-122"/>
            </a:endParaRPr>
          </a:p>
        </p:txBody>
      </p:sp>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基于蠕变性能的决策树及规则抽取</a:t>
            </a:r>
          </a:p>
        </p:txBody>
      </p:sp>
      <p:pic>
        <p:nvPicPr>
          <p:cNvPr id="28" name="图片 27">
            <a:extLst>
              <a:ext uri="{FF2B5EF4-FFF2-40B4-BE49-F238E27FC236}">
                <a16:creationId xmlns:a16="http://schemas.microsoft.com/office/drawing/2014/main" id="{DBD3D1B3-3E9A-48C3-8B45-AA8DE7435BF7}"/>
              </a:ext>
            </a:extLst>
          </p:cNvPr>
          <p:cNvPicPr>
            <a:picLocks noChangeAspect="1"/>
          </p:cNvPicPr>
          <p:nvPr/>
        </p:nvPicPr>
        <p:blipFill>
          <a:blip r:embed="rId4"/>
          <a:stretch>
            <a:fillRect/>
          </a:stretch>
        </p:blipFill>
        <p:spPr>
          <a:xfrm>
            <a:off x="3500741" y="935007"/>
            <a:ext cx="4867324" cy="3170877"/>
          </a:xfrm>
          <a:prstGeom prst="rect">
            <a:avLst/>
          </a:prstGeom>
        </p:spPr>
      </p:pic>
      <p:pic>
        <p:nvPicPr>
          <p:cNvPr id="29" name="图片 28">
            <a:extLst>
              <a:ext uri="{FF2B5EF4-FFF2-40B4-BE49-F238E27FC236}">
                <a16:creationId xmlns:a16="http://schemas.microsoft.com/office/drawing/2014/main" id="{32F014A9-434C-445C-A593-7574B35C5E80}"/>
              </a:ext>
            </a:extLst>
          </p:cNvPr>
          <p:cNvPicPr>
            <a:picLocks noChangeAspect="1"/>
          </p:cNvPicPr>
          <p:nvPr/>
        </p:nvPicPr>
        <p:blipFill>
          <a:blip r:embed="rId5"/>
          <a:stretch>
            <a:fillRect/>
          </a:stretch>
        </p:blipFill>
        <p:spPr>
          <a:xfrm>
            <a:off x="3500741" y="4273704"/>
            <a:ext cx="5528526" cy="230489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1</a:t>
            </a:r>
            <a:r>
              <a:rPr lang="zh-CN" altLang="en-US" sz="2400" dirty="0">
                <a:solidFill>
                  <a:srgbClr val="FF0000"/>
                </a:solidFill>
              </a:rPr>
              <a:t>）及规则抽取</a:t>
            </a:r>
          </a:p>
        </p:txBody>
      </p:sp>
      <p:pic>
        <p:nvPicPr>
          <p:cNvPr id="2" name="图片 1">
            <a:extLst>
              <a:ext uri="{FF2B5EF4-FFF2-40B4-BE49-F238E27FC236}">
                <a16:creationId xmlns:a16="http://schemas.microsoft.com/office/drawing/2014/main" id="{468D2854-DCD7-4D37-AFD4-9E1FEEABBE9E}"/>
              </a:ext>
            </a:extLst>
          </p:cNvPr>
          <p:cNvPicPr>
            <a:picLocks noChangeAspect="1"/>
          </p:cNvPicPr>
          <p:nvPr/>
        </p:nvPicPr>
        <p:blipFill>
          <a:blip r:embed="rId4"/>
          <a:stretch>
            <a:fillRect/>
          </a:stretch>
        </p:blipFill>
        <p:spPr>
          <a:xfrm>
            <a:off x="107504" y="1196753"/>
            <a:ext cx="7511418" cy="4894060"/>
          </a:xfrm>
          <a:prstGeom prst="rect">
            <a:avLst/>
          </a:prstGeom>
        </p:spPr>
      </p:pic>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&gt;6.905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a:t>
            </a:r>
            <a:r>
              <a:rPr lang="en-US" altLang="zh-CN" sz="1400" dirty="0">
                <a:solidFill>
                  <a:schemeClr val="tx1"/>
                </a:solidFill>
              </a:rPr>
              <a:t>&gt;</a:t>
            </a:r>
            <a:r>
              <a:rPr lang="zh-CN" altLang="en-US" sz="1400" dirty="0">
                <a:solidFill>
                  <a:schemeClr val="tx1"/>
                </a:solidFill>
              </a:rPr>
              <a:t> </a:t>
            </a:r>
            <a:r>
              <a:rPr lang="en-US" altLang="zh-CN" sz="1400" dirty="0">
                <a:solidFill>
                  <a:schemeClr val="tx1"/>
                </a:solidFill>
              </a:rPr>
              <a:t>5.026,Cr</a:t>
            </a:r>
            <a:r>
              <a:rPr lang="zh-CN" altLang="en-US" sz="1400" dirty="0">
                <a:solidFill>
                  <a:schemeClr val="tx1"/>
                </a:solidFill>
              </a:rPr>
              <a:t>元素的质量分数    </a:t>
            </a:r>
            <a:r>
              <a:rPr lang="en-US" altLang="zh-CN" sz="1400" dirty="0">
                <a:solidFill>
                  <a:schemeClr val="tx1"/>
                </a:solidFill>
              </a:rPr>
              <a:t>6.45.then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a:t>
            </a:r>
            <a:endParaRPr lang="en-US" altLang="zh-CN" sz="2000" dirty="0">
              <a:solidFill>
                <a:schemeClr val="tx1"/>
              </a:solidFill>
            </a:endParaRPr>
          </a:p>
        </p:txBody>
      </p:sp>
      <p:graphicFrame>
        <p:nvGraphicFramePr>
          <p:cNvPr id="3" name="对象 2">
            <a:extLst>
              <a:ext uri="{FF2B5EF4-FFF2-40B4-BE49-F238E27FC236}">
                <a16:creationId xmlns:a16="http://schemas.microsoft.com/office/drawing/2014/main" id="{848BCD41-D88A-4271-A05F-1C09B3D627A7}"/>
              </a:ext>
            </a:extLst>
          </p:cNvPr>
          <p:cNvGraphicFramePr>
            <a:graphicFrameLocks noChangeAspect="1"/>
          </p:cNvGraphicFramePr>
          <p:nvPr>
            <p:extLst>
              <p:ext uri="{D42A27DB-BD31-4B8C-83A1-F6EECF244321}">
                <p14:modId xmlns:p14="http://schemas.microsoft.com/office/powerpoint/2010/main" val="1168461289"/>
              </p:ext>
            </p:extLst>
          </p:nvPr>
        </p:nvGraphicFramePr>
        <p:xfrm>
          <a:off x="6157168" y="1268760"/>
          <a:ext cx="281806" cy="254074"/>
        </p:xfrm>
        <a:graphic>
          <a:graphicData uri="http://schemas.openxmlformats.org/presentationml/2006/ole">
            <mc:AlternateContent xmlns:mc="http://schemas.openxmlformats.org/markup-compatibility/2006">
              <mc:Choice xmlns:v="urn:schemas-microsoft-com:vml" Requires="v">
                <p:oleObj spid="_x0000_s3187" name="Equation" r:id="rId5" imgW="114120" imgH="139680" progId="Equation.DSMT4">
                  <p:embed/>
                </p:oleObj>
              </mc:Choice>
              <mc:Fallback>
                <p:oleObj name="Equation" r:id="rId5" imgW="114120" imgH="139680" progId="Equation.DSMT4">
                  <p:embed/>
                  <p:pic>
                    <p:nvPicPr>
                      <p:cNvPr id="0" name=""/>
                      <p:cNvPicPr/>
                      <p:nvPr/>
                    </p:nvPicPr>
                    <p:blipFill>
                      <a:blip r:embed="rId6"/>
                      <a:stretch>
                        <a:fillRect/>
                      </a:stretch>
                    </p:blipFill>
                    <p:spPr>
                      <a:xfrm>
                        <a:off x="6157168" y="1268760"/>
                        <a:ext cx="281806" cy="254074"/>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A16FE15-4851-427F-A0D0-174B919EADFB}"/>
              </a:ext>
            </a:extLst>
          </p:cNvPr>
          <p:cNvGraphicFramePr>
            <a:graphicFrameLocks noChangeAspect="1"/>
          </p:cNvGraphicFramePr>
          <p:nvPr>
            <p:extLst>
              <p:ext uri="{D42A27DB-BD31-4B8C-83A1-F6EECF244321}">
                <p14:modId xmlns:p14="http://schemas.microsoft.com/office/powerpoint/2010/main" val="3629981739"/>
              </p:ext>
            </p:extLst>
          </p:nvPr>
        </p:nvGraphicFramePr>
        <p:xfrm>
          <a:off x="6170613" y="2371725"/>
          <a:ext cx="280987" cy="207963"/>
        </p:xfrm>
        <a:graphic>
          <a:graphicData uri="http://schemas.openxmlformats.org/presentationml/2006/ole">
            <mc:AlternateContent xmlns:mc="http://schemas.openxmlformats.org/markup-compatibility/2006">
              <mc:Choice xmlns:v="urn:schemas-microsoft-com:vml" Requires="v">
                <p:oleObj spid="_x0000_s3188" name="Equation" r:id="rId7" imgW="114120" imgH="114120" progId="Equation.DSMT4">
                  <p:embed/>
                </p:oleObj>
              </mc:Choice>
              <mc:Fallback>
                <p:oleObj name="Equation" r:id="rId7" imgW="114120" imgH="11412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8"/>
                      <a:stretch>
                        <a:fillRect/>
                      </a:stretch>
                    </p:blipFill>
                    <p:spPr>
                      <a:xfrm>
                        <a:off x="6170613" y="2371725"/>
                        <a:ext cx="280987" cy="20796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0A50201-FB46-40CD-9DD2-25434E4B239C}"/>
              </a:ext>
            </a:extLst>
          </p:cNvPr>
          <p:cNvGraphicFramePr>
            <a:graphicFrameLocks noChangeAspect="1"/>
          </p:cNvGraphicFramePr>
          <p:nvPr>
            <p:extLst>
              <p:ext uri="{D42A27DB-BD31-4B8C-83A1-F6EECF244321}">
                <p14:modId xmlns:p14="http://schemas.microsoft.com/office/powerpoint/2010/main" val="2815322297"/>
              </p:ext>
            </p:extLst>
          </p:nvPr>
        </p:nvGraphicFramePr>
        <p:xfrm>
          <a:off x="6879369" y="2780928"/>
          <a:ext cx="281806" cy="254074"/>
        </p:xfrm>
        <a:graphic>
          <a:graphicData uri="http://schemas.openxmlformats.org/presentationml/2006/ole">
            <mc:AlternateContent xmlns:mc="http://schemas.openxmlformats.org/markup-compatibility/2006">
              <mc:Choice xmlns:v="urn:schemas-microsoft-com:vml" Requires="v">
                <p:oleObj spid="_x0000_s3189" name="Equation" r:id="rId9" imgW="114120" imgH="139680" progId="Equation.DSMT4">
                  <p:embed/>
                </p:oleObj>
              </mc:Choice>
              <mc:Fallback>
                <p:oleObj name="Equation" r:id="rId9"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879369" y="2780928"/>
                        <a:ext cx="281806" cy="254074"/>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&lt;6.905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    </a:t>
            </a:r>
            <a:r>
              <a:rPr lang="en-US" altLang="zh-CN" sz="1400" dirty="0">
                <a:solidFill>
                  <a:schemeClr val="tx1"/>
                </a:solidFill>
              </a:rPr>
              <a:t>5.026,then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sp>
        <p:nvSpPr>
          <p:cNvPr id="4" name="箭头: 右 3">
            <a:extLst>
              <a:ext uri="{FF2B5EF4-FFF2-40B4-BE49-F238E27FC236}">
                <a16:creationId xmlns:a16="http://schemas.microsoft.com/office/drawing/2014/main" id="{7501DF19-9860-4483-ACB4-651A4F454145}"/>
              </a:ext>
            </a:extLst>
          </p:cNvPr>
          <p:cNvSpPr/>
          <p:nvPr/>
        </p:nvSpPr>
        <p:spPr>
          <a:xfrm>
            <a:off x="4803660" y="278931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2128D157-714A-4D74-901B-50AD9498292E}"/>
              </a:ext>
            </a:extLst>
          </p:cNvPr>
          <p:cNvGraphicFramePr>
            <a:graphicFrameLocks noChangeAspect="1"/>
          </p:cNvGraphicFramePr>
          <p:nvPr>
            <p:extLst>
              <p:ext uri="{D42A27DB-BD31-4B8C-83A1-F6EECF244321}">
                <p14:modId xmlns:p14="http://schemas.microsoft.com/office/powerpoint/2010/main" val="1447455091"/>
              </p:ext>
            </p:extLst>
          </p:nvPr>
        </p:nvGraphicFramePr>
        <p:xfrm>
          <a:off x="6156176" y="4255046"/>
          <a:ext cx="281806" cy="254074"/>
        </p:xfrm>
        <a:graphic>
          <a:graphicData uri="http://schemas.openxmlformats.org/presentationml/2006/ole">
            <mc:AlternateContent xmlns:mc="http://schemas.openxmlformats.org/markup-compatibility/2006">
              <mc:Choice xmlns:v="urn:schemas-microsoft-com:vml" Requires="v">
                <p:oleObj spid="_x0000_s3190" name="Equation" r:id="rId10" imgW="114120" imgH="139680" progId="Equation.DSMT4">
                  <p:embed/>
                </p:oleObj>
              </mc:Choice>
              <mc:Fallback>
                <p:oleObj name="Equation" r:id="rId10"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156176" y="4255046"/>
                        <a:ext cx="281806" cy="254074"/>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2266438C-F3AA-48EA-BFA4-0646FFA59C88}"/>
              </a:ext>
            </a:extLst>
          </p:cNvPr>
          <p:cNvGraphicFramePr>
            <a:graphicFrameLocks noChangeAspect="1"/>
          </p:cNvGraphicFramePr>
          <p:nvPr>
            <p:extLst>
              <p:ext uri="{D42A27DB-BD31-4B8C-83A1-F6EECF244321}">
                <p14:modId xmlns:p14="http://schemas.microsoft.com/office/powerpoint/2010/main" val="1579234780"/>
              </p:ext>
            </p:extLst>
          </p:nvPr>
        </p:nvGraphicFramePr>
        <p:xfrm>
          <a:off x="6156176" y="5309269"/>
          <a:ext cx="280987" cy="207963"/>
        </p:xfrm>
        <a:graphic>
          <a:graphicData uri="http://schemas.openxmlformats.org/presentationml/2006/ole">
            <mc:AlternateContent xmlns:mc="http://schemas.openxmlformats.org/markup-compatibility/2006">
              <mc:Choice xmlns:v="urn:schemas-microsoft-com:vml" Requires="v">
                <p:oleObj spid="_x0000_s3191" name="Equation" r:id="rId11" imgW="114120" imgH="114120" progId="Equation.DSMT4">
                  <p:embed/>
                </p:oleObj>
              </mc:Choice>
              <mc:Fallback>
                <p:oleObj name="Equation" r:id="rId11" imgW="114120" imgH="114120" progId="Equation.DSMT4">
                  <p:embed/>
                  <p:pic>
                    <p:nvPicPr>
                      <p:cNvPr id="16" name="对象 15">
                        <a:extLst>
                          <a:ext uri="{FF2B5EF4-FFF2-40B4-BE49-F238E27FC236}">
                            <a16:creationId xmlns:a16="http://schemas.microsoft.com/office/drawing/2014/main" id="{DA16FE15-4851-427F-A0D0-174B919EADFB}"/>
                          </a:ext>
                        </a:extLst>
                      </p:cNvPr>
                      <p:cNvPicPr/>
                      <p:nvPr/>
                    </p:nvPicPr>
                    <p:blipFill>
                      <a:blip r:embed="rId8"/>
                      <a:stretch>
                        <a:fillRect/>
                      </a:stretch>
                    </p:blipFill>
                    <p:spPr>
                      <a:xfrm>
                        <a:off x="6156176" y="5309269"/>
                        <a:ext cx="280987" cy="207963"/>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F0E6811-C1A7-4C8F-91A6-D25F9E1735D4}"/>
              </a:ext>
            </a:extLst>
          </p:cNvPr>
          <p:cNvGraphicFramePr>
            <a:graphicFrameLocks noChangeAspect="1"/>
          </p:cNvGraphicFramePr>
          <p:nvPr>
            <p:extLst>
              <p:ext uri="{D42A27DB-BD31-4B8C-83A1-F6EECF244321}">
                <p14:modId xmlns:p14="http://schemas.microsoft.com/office/powerpoint/2010/main" val="3575662753"/>
              </p:ext>
            </p:extLst>
          </p:nvPr>
        </p:nvGraphicFramePr>
        <p:xfrm>
          <a:off x="6738466" y="5517232"/>
          <a:ext cx="281806" cy="254074"/>
        </p:xfrm>
        <a:graphic>
          <a:graphicData uri="http://schemas.openxmlformats.org/presentationml/2006/ole">
            <mc:AlternateContent xmlns:mc="http://schemas.openxmlformats.org/markup-compatibility/2006">
              <mc:Choice xmlns:v="urn:schemas-microsoft-com:vml" Requires="v">
                <p:oleObj spid="_x0000_s3192" name="Equation" r:id="rId12" imgW="114120" imgH="139680" progId="Equation.DSMT4">
                  <p:embed/>
                </p:oleObj>
              </mc:Choice>
              <mc:Fallback>
                <p:oleObj name="Equation" r:id="rId12"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738466" y="5517232"/>
                        <a:ext cx="281806" cy="254074"/>
                      </a:xfrm>
                      <a:prstGeom prst="rect">
                        <a:avLst/>
                      </a:prstGeom>
                    </p:spPr>
                  </p:pic>
                </p:oleObj>
              </mc:Fallback>
            </mc:AlternateContent>
          </a:graphicData>
        </a:graphic>
      </p:graphicFrame>
    </p:spTree>
    <p:extLst>
      <p:ext uri="{BB962C8B-B14F-4D97-AF65-F5344CB8AC3E}">
        <p14:creationId xmlns:p14="http://schemas.microsoft.com/office/powerpoint/2010/main" val="30840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2</a:t>
            </a:r>
            <a:r>
              <a:rPr lang="zh-CN" altLang="en-US" sz="2400" dirty="0">
                <a:solidFill>
                  <a:srgbClr val="FF0000"/>
                </a:solidFill>
              </a:rPr>
              <a:t>）及规则抽取</a:t>
            </a:r>
          </a:p>
        </p:txBody>
      </p:sp>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0.343&lt;=L&lt;=0.352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&lt;=36.64</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&gt;0.352</a:t>
            </a:r>
            <a:r>
              <a:rPr lang="zh-CN" altLang="en-US" sz="1400" dirty="0">
                <a:solidFill>
                  <a:schemeClr val="tx1"/>
                </a:solidFill>
              </a:rPr>
              <a:t>，</a:t>
            </a:r>
            <a:r>
              <a:rPr lang="en-US" altLang="zh-CN" sz="1400" dirty="0">
                <a:solidFill>
                  <a:schemeClr val="tx1"/>
                </a:solidFill>
              </a:rPr>
              <a:t>0.646 &lt;=Ni</a:t>
            </a:r>
            <a:r>
              <a:rPr lang="en-US" altLang="zh-CN" sz="1400" baseline="-25000" dirty="0">
                <a:solidFill>
                  <a:schemeClr val="tx1"/>
                </a:solidFill>
              </a:rPr>
              <a:t>3</a:t>
            </a:r>
            <a:r>
              <a:rPr lang="en-US" altLang="zh-CN" sz="1400" dirty="0">
                <a:solidFill>
                  <a:schemeClr val="tx1"/>
                </a:solidFill>
              </a:rPr>
              <a:t>Al</a:t>
            </a:r>
            <a:r>
              <a:rPr lang="zh-CN" altLang="en-US" sz="1400" dirty="0">
                <a:solidFill>
                  <a:schemeClr val="tx1"/>
                </a:solidFill>
              </a:rPr>
              <a:t>相的体积分数</a:t>
            </a:r>
            <a:r>
              <a:rPr lang="en-US" altLang="zh-CN" sz="1400" dirty="0">
                <a:solidFill>
                  <a:schemeClr val="tx1"/>
                </a:solidFill>
              </a:rPr>
              <a:t>&lt;=0.664,</a:t>
            </a:r>
            <a:r>
              <a:rPr lang="zh-CN" altLang="en-US" sz="1400" dirty="0">
                <a:solidFill>
                  <a:schemeClr val="tx1"/>
                </a:solidFill>
              </a:rPr>
              <a:t>层错能</a:t>
            </a:r>
            <a:r>
              <a:rPr lang="en-US" altLang="zh-CN" sz="1400" dirty="0">
                <a:solidFill>
                  <a:schemeClr val="tx1"/>
                </a:solidFill>
              </a:rPr>
              <a:t>&lt;=42.606,then </a:t>
            </a:r>
            <a:r>
              <a:rPr lang="en-US" altLang="zh-CN" sz="1400" b="1" dirty="0">
                <a:solidFill>
                  <a:srgbClr val="FF0000"/>
                </a:solidFill>
              </a:rPr>
              <a:t>superior</a:t>
            </a:r>
          </a:p>
          <a:p>
            <a:pPr>
              <a:defRPr/>
            </a:pPr>
            <a:r>
              <a:rPr lang="en-US" altLang="zh-CN" sz="1400" b="1" dirty="0">
                <a:solidFill>
                  <a:schemeClr val="tx1"/>
                </a:solidFill>
              </a:rPr>
              <a:t>…</a:t>
            </a:r>
            <a:endParaRPr lang="en-US" altLang="zh-CN" sz="2000" b="1" dirty="0">
              <a:solidFill>
                <a:schemeClr val="tx1"/>
              </a:solidFill>
            </a:endParaRPr>
          </a:p>
        </p:txBody>
      </p:sp>
      <p:graphicFrame>
        <p:nvGraphicFramePr>
          <p:cNvPr id="3" name="对象 2">
            <a:extLst>
              <a:ext uri="{FF2B5EF4-FFF2-40B4-BE49-F238E27FC236}">
                <a16:creationId xmlns:a16="http://schemas.microsoft.com/office/drawing/2014/main" id="{848BCD41-D88A-4271-A05F-1C09B3D627A7}"/>
              </a:ext>
            </a:extLst>
          </p:cNvPr>
          <p:cNvGraphicFramePr>
            <a:graphicFrameLocks noChangeAspect="1"/>
          </p:cNvGraphicFramePr>
          <p:nvPr>
            <p:extLst>
              <p:ext uri="{D42A27DB-BD31-4B8C-83A1-F6EECF244321}">
                <p14:modId xmlns:p14="http://schemas.microsoft.com/office/powerpoint/2010/main" val="1983799627"/>
              </p:ext>
            </p:extLst>
          </p:nvPr>
        </p:nvGraphicFramePr>
        <p:xfrm>
          <a:off x="4716016" y="1268760"/>
          <a:ext cx="281806" cy="254074"/>
        </p:xfrm>
        <a:graphic>
          <a:graphicData uri="http://schemas.openxmlformats.org/presentationml/2006/ole">
            <mc:AlternateContent xmlns:mc="http://schemas.openxmlformats.org/markup-compatibility/2006">
              <mc:Choice xmlns:v="urn:schemas-microsoft-com:vml" Requires="v">
                <p:oleObj spid="_x0000_s4146" name="Equation" r:id="rId4" imgW="114120" imgH="139680" progId="Equation.DSMT4">
                  <p:embed/>
                </p:oleObj>
              </mc:Choice>
              <mc:Fallback>
                <p:oleObj name="Equation" r:id="rId4"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5"/>
                      <a:stretch>
                        <a:fillRect/>
                      </a:stretch>
                    </p:blipFill>
                    <p:spPr>
                      <a:xfrm>
                        <a:off x="4716016" y="1268760"/>
                        <a:ext cx="281806" cy="254074"/>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L&lt;=0.352,36.64&lt;</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&lt;=37.506,</a:t>
            </a:r>
            <a:r>
              <a:rPr lang="zh-CN" altLang="en-US" sz="1400" dirty="0">
                <a:solidFill>
                  <a:schemeClr val="tx1"/>
                </a:solidFill>
              </a:rPr>
              <a:t>剪切模量</a:t>
            </a:r>
            <a:r>
              <a:rPr lang="en-US" altLang="zh-CN" sz="1400" dirty="0">
                <a:solidFill>
                  <a:schemeClr val="tx1"/>
                </a:solidFill>
              </a:rPr>
              <a:t>&lt;=65.842</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&gt;39.479,then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pic>
        <p:nvPicPr>
          <p:cNvPr id="13" name="图片 12">
            <a:extLst>
              <a:ext uri="{FF2B5EF4-FFF2-40B4-BE49-F238E27FC236}">
                <a16:creationId xmlns:a16="http://schemas.microsoft.com/office/drawing/2014/main" id="{E6104FDF-82FB-4AC7-B017-1AAD50023282}"/>
              </a:ext>
            </a:extLst>
          </p:cNvPr>
          <p:cNvPicPr>
            <a:picLocks noChangeAspect="1"/>
          </p:cNvPicPr>
          <p:nvPr/>
        </p:nvPicPr>
        <p:blipFill>
          <a:blip r:embed="rId6"/>
          <a:stretch>
            <a:fillRect/>
          </a:stretch>
        </p:blipFill>
        <p:spPr>
          <a:xfrm>
            <a:off x="0" y="1679561"/>
            <a:ext cx="5658345" cy="3837671"/>
          </a:xfrm>
          <a:prstGeom prst="rect">
            <a:avLst/>
          </a:prstGeom>
        </p:spPr>
      </p:pic>
      <p:sp>
        <p:nvSpPr>
          <p:cNvPr id="4" name="箭头: 右 3">
            <a:extLst>
              <a:ext uri="{FF2B5EF4-FFF2-40B4-BE49-F238E27FC236}">
                <a16:creationId xmlns:a16="http://schemas.microsoft.com/office/drawing/2014/main" id="{7501DF19-9860-4483-ACB4-651A4F454145}"/>
              </a:ext>
            </a:extLst>
          </p:cNvPr>
          <p:cNvSpPr/>
          <p:nvPr/>
        </p:nvSpPr>
        <p:spPr>
          <a:xfrm>
            <a:off x="4871965" y="266755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22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基于贝叶斯网络的合金蠕变构效关系的不确定性推理</a:t>
            </a:r>
          </a:p>
        </p:txBody>
      </p:sp>
      <p:sp>
        <p:nvSpPr>
          <p:cNvPr id="4" name="文本框 3">
            <a:extLst>
              <a:ext uri="{FF2B5EF4-FFF2-40B4-BE49-F238E27FC236}">
                <a16:creationId xmlns:a16="http://schemas.microsoft.com/office/drawing/2014/main" id="{0E26A97C-2DAA-46CD-B6FB-A1E1DA739A44}"/>
              </a:ext>
            </a:extLst>
          </p:cNvPr>
          <p:cNvSpPr txBox="1"/>
          <p:nvPr/>
        </p:nvSpPr>
        <p:spPr>
          <a:xfrm>
            <a:off x="397848" y="808700"/>
            <a:ext cx="8580379" cy="369332"/>
          </a:xfrm>
          <a:prstGeom prst="rect">
            <a:avLst/>
          </a:prstGeom>
          <a:noFill/>
        </p:spPr>
        <p:txBody>
          <a:bodyPr wrap="square" rtlCol="0">
            <a:spAutoFit/>
          </a:bodyPr>
          <a:lstStyle/>
          <a:p>
            <a:r>
              <a:rPr lang="zh-CN" altLang="en-US" dirty="0"/>
              <a:t>       传统的机器学习预测模型，包括分类和回归，都是能够具体的给出确定的预测值，</a:t>
            </a:r>
          </a:p>
        </p:txBody>
      </p:sp>
      <p:sp>
        <p:nvSpPr>
          <p:cNvPr id="38" name="文本框 37">
            <a:extLst>
              <a:ext uri="{FF2B5EF4-FFF2-40B4-BE49-F238E27FC236}">
                <a16:creationId xmlns:a16="http://schemas.microsoft.com/office/drawing/2014/main" id="{CB95B0E4-4880-4E16-ABFB-E62B96031D15}"/>
              </a:ext>
            </a:extLst>
          </p:cNvPr>
          <p:cNvSpPr txBox="1"/>
          <p:nvPr/>
        </p:nvSpPr>
        <p:spPr>
          <a:xfrm>
            <a:off x="-3640728" y="5539479"/>
            <a:ext cx="2118810" cy="369332"/>
          </a:xfrm>
          <a:prstGeom prst="rect">
            <a:avLst/>
          </a:prstGeom>
          <a:noFill/>
        </p:spPr>
        <p:txBody>
          <a:bodyPr wrap="square" rtlCol="0">
            <a:spAutoFit/>
          </a:bodyPr>
          <a:lstStyle/>
          <a:p>
            <a:r>
              <a:rPr lang="zh-CN" altLang="en-US" dirty="0"/>
              <a:t>蠕变性能预测推理</a:t>
            </a:r>
          </a:p>
        </p:txBody>
      </p:sp>
      <p:grpSp>
        <p:nvGrpSpPr>
          <p:cNvPr id="115" name="组合 114">
            <a:extLst>
              <a:ext uri="{FF2B5EF4-FFF2-40B4-BE49-F238E27FC236}">
                <a16:creationId xmlns:a16="http://schemas.microsoft.com/office/drawing/2014/main" id="{AF49DC6D-2DE2-4B33-BD74-DA901CB4BDF1}"/>
              </a:ext>
            </a:extLst>
          </p:cNvPr>
          <p:cNvGrpSpPr/>
          <p:nvPr/>
        </p:nvGrpSpPr>
        <p:grpSpPr>
          <a:xfrm>
            <a:off x="10869" y="1844824"/>
            <a:ext cx="9704756" cy="4204476"/>
            <a:chOff x="10869" y="1844824"/>
            <a:chExt cx="9704756" cy="4204476"/>
          </a:xfrm>
        </p:grpSpPr>
        <p:sp>
          <p:nvSpPr>
            <p:cNvPr id="42" name="文本框 41">
              <a:extLst>
                <a:ext uri="{FF2B5EF4-FFF2-40B4-BE49-F238E27FC236}">
                  <a16:creationId xmlns:a16="http://schemas.microsoft.com/office/drawing/2014/main" id="{80458401-F419-42F7-9B6A-3E7482A238CF}"/>
                </a:ext>
              </a:extLst>
            </p:cNvPr>
            <p:cNvSpPr txBox="1"/>
            <p:nvPr/>
          </p:nvSpPr>
          <p:spPr>
            <a:xfrm>
              <a:off x="10869" y="3842053"/>
              <a:ext cx="1150027" cy="584775"/>
            </a:xfrm>
            <a:prstGeom prst="rect">
              <a:avLst/>
            </a:prstGeom>
            <a:noFill/>
          </p:spPr>
          <p:txBody>
            <a:bodyPr wrap="square" rtlCol="0">
              <a:spAutoFit/>
            </a:bodyPr>
            <a:lstStyle/>
            <a:p>
              <a:pPr algn="ctr"/>
              <a:r>
                <a:rPr lang="en-US" altLang="zh-CN" sz="1600" b="1" dirty="0">
                  <a:solidFill>
                    <a:srgbClr val="FF0000"/>
                  </a:solidFill>
                </a:rPr>
                <a:t>226</a:t>
              </a:r>
              <a:r>
                <a:rPr lang="zh-CN" altLang="en-US" sz="1600" b="1" dirty="0">
                  <a:solidFill>
                    <a:srgbClr val="FF0000"/>
                  </a:solidFill>
                </a:rPr>
                <a:t>条蠕变性能数据</a:t>
              </a:r>
            </a:p>
          </p:txBody>
        </p:sp>
        <p:sp>
          <p:nvSpPr>
            <p:cNvPr id="55" name="矩形: 折角 54">
              <a:extLst>
                <a:ext uri="{FF2B5EF4-FFF2-40B4-BE49-F238E27FC236}">
                  <a16:creationId xmlns:a16="http://schemas.microsoft.com/office/drawing/2014/main" id="{2BDC4010-936A-4A78-88A4-358898172ABE}"/>
                </a:ext>
              </a:extLst>
            </p:cNvPr>
            <p:cNvSpPr/>
            <p:nvPr/>
          </p:nvSpPr>
          <p:spPr>
            <a:xfrm>
              <a:off x="1691680" y="2349190"/>
              <a:ext cx="580173" cy="620512"/>
            </a:xfrm>
            <a:prstGeom prst="foldedCorner">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折角 55">
              <a:extLst>
                <a:ext uri="{FF2B5EF4-FFF2-40B4-BE49-F238E27FC236}">
                  <a16:creationId xmlns:a16="http://schemas.microsoft.com/office/drawing/2014/main" id="{8D0E9E5D-F28C-47C0-B40E-F1429F9570B5}"/>
                </a:ext>
              </a:extLst>
            </p:cNvPr>
            <p:cNvSpPr/>
            <p:nvPr/>
          </p:nvSpPr>
          <p:spPr>
            <a:xfrm>
              <a:off x="1835696" y="2392792"/>
              <a:ext cx="580173" cy="620512"/>
            </a:xfrm>
            <a:prstGeom prst="foldedCorner">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折角 56">
              <a:extLst>
                <a:ext uri="{FF2B5EF4-FFF2-40B4-BE49-F238E27FC236}">
                  <a16:creationId xmlns:a16="http://schemas.microsoft.com/office/drawing/2014/main" id="{15E88948-0D5F-4BB3-A458-C5636CF0F498}"/>
                </a:ext>
              </a:extLst>
            </p:cNvPr>
            <p:cNvSpPr/>
            <p:nvPr/>
          </p:nvSpPr>
          <p:spPr>
            <a:xfrm>
              <a:off x="1979712" y="2471276"/>
              <a:ext cx="580173" cy="620512"/>
            </a:xfrm>
            <a:prstGeom prst="foldedCorner">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折角 57">
              <a:extLst>
                <a:ext uri="{FF2B5EF4-FFF2-40B4-BE49-F238E27FC236}">
                  <a16:creationId xmlns:a16="http://schemas.microsoft.com/office/drawing/2014/main" id="{3903BD61-AB95-4910-B7D3-75104CE07774}"/>
                </a:ext>
              </a:extLst>
            </p:cNvPr>
            <p:cNvSpPr/>
            <p:nvPr/>
          </p:nvSpPr>
          <p:spPr>
            <a:xfrm>
              <a:off x="1687571" y="4221398"/>
              <a:ext cx="580173" cy="620512"/>
            </a:xfrm>
            <a:prstGeom prst="foldedCorner">
              <a:avLst/>
            </a:prstGeom>
            <a:solidFill>
              <a:schemeClr val="accent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矩形: 折角 58">
              <a:extLst>
                <a:ext uri="{FF2B5EF4-FFF2-40B4-BE49-F238E27FC236}">
                  <a16:creationId xmlns:a16="http://schemas.microsoft.com/office/drawing/2014/main" id="{BFD09A62-FEF2-4D9B-A79F-5B557C7EBAB7}"/>
                </a:ext>
              </a:extLst>
            </p:cNvPr>
            <p:cNvSpPr/>
            <p:nvPr/>
          </p:nvSpPr>
          <p:spPr>
            <a:xfrm>
              <a:off x="1831587" y="4265000"/>
              <a:ext cx="580173" cy="620512"/>
            </a:xfrm>
            <a:prstGeom prst="foldedCorner">
              <a:avLst/>
            </a:prstGeom>
            <a:solidFill>
              <a:schemeClr val="accent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折角 59">
              <a:extLst>
                <a:ext uri="{FF2B5EF4-FFF2-40B4-BE49-F238E27FC236}">
                  <a16:creationId xmlns:a16="http://schemas.microsoft.com/office/drawing/2014/main" id="{6F964C89-D9E0-4413-9ECA-EE37C848B51E}"/>
                </a:ext>
              </a:extLst>
            </p:cNvPr>
            <p:cNvSpPr/>
            <p:nvPr/>
          </p:nvSpPr>
          <p:spPr>
            <a:xfrm>
              <a:off x="1975603" y="4293096"/>
              <a:ext cx="580173" cy="620512"/>
            </a:xfrm>
            <a:prstGeom prst="foldedCorner">
              <a:avLst/>
            </a:prstGeom>
            <a:solidFill>
              <a:schemeClr val="accent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036DB6F-645A-4A03-B9AD-93A902525766}"/>
                </a:ext>
              </a:extLst>
            </p:cNvPr>
            <p:cNvSpPr txBox="1"/>
            <p:nvPr/>
          </p:nvSpPr>
          <p:spPr>
            <a:xfrm>
              <a:off x="1655997" y="3044392"/>
              <a:ext cx="1006085" cy="369332"/>
            </a:xfrm>
            <a:prstGeom prst="rect">
              <a:avLst/>
            </a:prstGeom>
            <a:noFill/>
          </p:spPr>
          <p:txBody>
            <a:bodyPr wrap="square" rtlCol="0">
              <a:spAutoFit/>
            </a:bodyPr>
            <a:lstStyle/>
            <a:p>
              <a:pPr algn="ctr"/>
              <a:r>
                <a:rPr lang="zh-CN" altLang="en-US" dirty="0"/>
                <a:t>测试集</a:t>
              </a:r>
            </a:p>
          </p:txBody>
        </p:sp>
        <p:sp>
          <p:nvSpPr>
            <p:cNvPr id="62" name="文本框 61">
              <a:extLst>
                <a:ext uri="{FF2B5EF4-FFF2-40B4-BE49-F238E27FC236}">
                  <a16:creationId xmlns:a16="http://schemas.microsoft.com/office/drawing/2014/main" id="{C9285967-2048-4276-96C1-F0E292B96C08}"/>
                </a:ext>
              </a:extLst>
            </p:cNvPr>
            <p:cNvSpPr txBox="1"/>
            <p:nvPr/>
          </p:nvSpPr>
          <p:spPr>
            <a:xfrm>
              <a:off x="1708485" y="4976696"/>
              <a:ext cx="1006085" cy="369332"/>
            </a:xfrm>
            <a:prstGeom prst="rect">
              <a:avLst/>
            </a:prstGeom>
            <a:noFill/>
          </p:spPr>
          <p:txBody>
            <a:bodyPr wrap="square" rtlCol="0">
              <a:spAutoFit/>
            </a:bodyPr>
            <a:lstStyle/>
            <a:p>
              <a:pPr algn="ctr"/>
              <a:r>
                <a:rPr lang="zh-CN" altLang="en-US" dirty="0"/>
                <a:t>训练集</a:t>
              </a:r>
            </a:p>
          </p:txBody>
        </p:sp>
        <p:sp>
          <p:nvSpPr>
            <p:cNvPr id="63" name="椭圆 62">
              <a:extLst>
                <a:ext uri="{FF2B5EF4-FFF2-40B4-BE49-F238E27FC236}">
                  <a16:creationId xmlns:a16="http://schemas.microsoft.com/office/drawing/2014/main" id="{A45A95BA-C824-46E4-998D-E32D936CAA0A}"/>
                </a:ext>
              </a:extLst>
            </p:cNvPr>
            <p:cNvSpPr/>
            <p:nvPr/>
          </p:nvSpPr>
          <p:spPr>
            <a:xfrm>
              <a:off x="3531109" y="3857989"/>
              <a:ext cx="1678573" cy="673665"/>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结构学习</a:t>
              </a:r>
            </a:p>
          </p:txBody>
        </p:sp>
        <p:sp>
          <p:nvSpPr>
            <p:cNvPr id="64" name="椭圆 63">
              <a:extLst>
                <a:ext uri="{FF2B5EF4-FFF2-40B4-BE49-F238E27FC236}">
                  <a16:creationId xmlns:a16="http://schemas.microsoft.com/office/drawing/2014/main" id="{5B30C72A-AB74-4EB3-B662-ED844D179827}"/>
                </a:ext>
              </a:extLst>
            </p:cNvPr>
            <p:cNvSpPr/>
            <p:nvPr/>
          </p:nvSpPr>
          <p:spPr>
            <a:xfrm>
              <a:off x="3540022" y="4801358"/>
              <a:ext cx="1687487" cy="683900"/>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参数学习</a:t>
              </a:r>
            </a:p>
          </p:txBody>
        </p:sp>
        <p:sp>
          <p:nvSpPr>
            <p:cNvPr id="65" name="矩形: 圆角 64">
              <a:extLst>
                <a:ext uri="{FF2B5EF4-FFF2-40B4-BE49-F238E27FC236}">
                  <a16:creationId xmlns:a16="http://schemas.microsoft.com/office/drawing/2014/main" id="{15AF4EF9-A08A-493A-8EF8-C8B55664268F}"/>
                </a:ext>
              </a:extLst>
            </p:cNvPr>
            <p:cNvSpPr/>
            <p:nvPr/>
          </p:nvSpPr>
          <p:spPr>
            <a:xfrm>
              <a:off x="5568586" y="3785455"/>
              <a:ext cx="1966481" cy="179065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59CE65C2-0A09-448C-956E-1A5338475EB2}"/>
                </a:ext>
              </a:extLst>
            </p:cNvPr>
            <p:cNvSpPr/>
            <p:nvPr/>
          </p:nvSpPr>
          <p:spPr>
            <a:xfrm rot="19643754">
              <a:off x="2764235" y="4166317"/>
              <a:ext cx="691808" cy="36933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磁盘 68">
              <a:extLst>
                <a:ext uri="{FF2B5EF4-FFF2-40B4-BE49-F238E27FC236}">
                  <a16:creationId xmlns:a16="http://schemas.microsoft.com/office/drawing/2014/main" id="{01E016A7-D6ED-4B25-B67B-23144BBD88CE}"/>
                </a:ext>
              </a:extLst>
            </p:cNvPr>
            <p:cNvSpPr/>
            <p:nvPr/>
          </p:nvSpPr>
          <p:spPr>
            <a:xfrm>
              <a:off x="215384" y="3115473"/>
              <a:ext cx="645760" cy="459458"/>
            </a:xfrm>
            <a:prstGeom prst="flowChartMagneticDisk">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流程图: 磁盘 69">
              <a:extLst>
                <a:ext uri="{FF2B5EF4-FFF2-40B4-BE49-F238E27FC236}">
                  <a16:creationId xmlns:a16="http://schemas.microsoft.com/office/drawing/2014/main" id="{F41C8918-AD00-4E46-8502-8700AA63E386}"/>
                </a:ext>
              </a:extLst>
            </p:cNvPr>
            <p:cNvSpPr/>
            <p:nvPr/>
          </p:nvSpPr>
          <p:spPr>
            <a:xfrm>
              <a:off x="337032" y="3211085"/>
              <a:ext cx="645760" cy="45945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流程图: 磁盘 70">
              <a:extLst>
                <a:ext uri="{FF2B5EF4-FFF2-40B4-BE49-F238E27FC236}">
                  <a16:creationId xmlns:a16="http://schemas.microsoft.com/office/drawing/2014/main" id="{CF788809-9E3B-4AEC-B78D-0898CFDE9FDE}"/>
                </a:ext>
              </a:extLst>
            </p:cNvPr>
            <p:cNvSpPr/>
            <p:nvPr/>
          </p:nvSpPr>
          <p:spPr>
            <a:xfrm>
              <a:off x="541073" y="3286983"/>
              <a:ext cx="645760" cy="45945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3" name="直接箭头连接符 72">
              <a:extLst>
                <a:ext uri="{FF2B5EF4-FFF2-40B4-BE49-F238E27FC236}">
                  <a16:creationId xmlns:a16="http://schemas.microsoft.com/office/drawing/2014/main" id="{A7CC196F-67A3-41EF-BCBF-8B18E2DF18CF}"/>
                </a:ext>
              </a:extLst>
            </p:cNvPr>
            <p:cNvCxnSpPr>
              <a:cxnSpLocks/>
              <a:stCxn id="71" idx="1"/>
              <a:endCxn id="55" idx="1"/>
            </p:cNvCxnSpPr>
            <p:nvPr/>
          </p:nvCxnSpPr>
          <p:spPr>
            <a:xfrm flipV="1">
              <a:off x="863953" y="2659446"/>
              <a:ext cx="827727" cy="627537"/>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74E6400-FFC9-4BFC-8B2C-15B6BF7539FC}"/>
                </a:ext>
              </a:extLst>
            </p:cNvPr>
            <p:cNvCxnSpPr>
              <a:cxnSpLocks/>
              <a:stCxn id="71" idx="3"/>
              <a:endCxn id="58" idx="1"/>
            </p:cNvCxnSpPr>
            <p:nvPr/>
          </p:nvCxnSpPr>
          <p:spPr>
            <a:xfrm>
              <a:off x="863953" y="3746441"/>
              <a:ext cx="823618" cy="785213"/>
            </a:xfrm>
            <a:prstGeom prst="straightConnector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箭头: 右 82">
              <a:extLst>
                <a:ext uri="{FF2B5EF4-FFF2-40B4-BE49-F238E27FC236}">
                  <a16:creationId xmlns:a16="http://schemas.microsoft.com/office/drawing/2014/main" id="{75189BA5-CE78-4A18-8834-006280330CE5}"/>
                </a:ext>
              </a:extLst>
            </p:cNvPr>
            <p:cNvSpPr/>
            <p:nvPr/>
          </p:nvSpPr>
          <p:spPr>
            <a:xfrm rot="1956246" flipV="1">
              <a:off x="2756862" y="4876448"/>
              <a:ext cx="691808" cy="36933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5" name="连接符: 肘形 84">
              <a:extLst>
                <a:ext uri="{FF2B5EF4-FFF2-40B4-BE49-F238E27FC236}">
                  <a16:creationId xmlns:a16="http://schemas.microsoft.com/office/drawing/2014/main" id="{7220F272-45EE-4697-BD8B-800BF7FC7E23}"/>
                </a:ext>
              </a:extLst>
            </p:cNvPr>
            <p:cNvCxnSpPr>
              <a:cxnSpLocks/>
              <a:stCxn id="57" idx="3"/>
              <a:endCxn id="65" idx="0"/>
            </p:cNvCxnSpPr>
            <p:nvPr/>
          </p:nvCxnSpPr>
          <p:spPr>
            <a:xfrm>
              <a:off x="2559885" y="2781532"/>
              <a:ext cx="3991942" cy="1003923"/>
            </a:xfrm>
            <a:prstGeom prst="bentConnector2">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箭头: 右 86">
              <a:extLst>
                <a:ext uri="{FF2B5EF4-FFF2-40B4-BE49-F238E27FC236}">
                  <a16:creationId xmlns:a16="http://schemas.microsoft.com/office/drawing/2014/main" id="{917DFF47-454D-4DAF-9DD7-CED30B5934A2}"/>
                </a:ext>
              </a:extLst>
            </p:cNvPr>
            <p:cNvSpPr/>
            <p:nvPr/>
          </p:nvSpPr>
          <p:spPr>
            <a:xfrm>
              <a:off x="5209682" y="4426828"/>
              <a:ext cx="366461" cy="36933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矩形 87">
              <a:extLst>
                <a:ext uri="{FF2B5EF4-FFF2-40B4-BE49-F238E27FC236}">
                  <a16:creationId xmlns:a16="http://schemas.microsoft.com/office/drawing/2014/main" id="{9F181879-2EE5-4CA2-8D5A-02067CB77016}"/>
                </a:ext>
              </a:extLst>
            </p:cNvPr>
            <p:cNvSpPr/>
            <p:nvPr/>
          </p:nvSpPr>
          <p:spPr>
            <a:xfrm>
              <a:off x="3419872" y="3785454"/>
              <a:ext cx="1867442" cy="1790652"/>
            </a:xfrm>
            <a:prstGeom prst="rect">
              <a:avLst/>
            </a:prstGeom>
            <a:noFill/>
            <a:ln>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F7984710-00F3-4C9A-87B6-542632CDE900}"/>
                </a:ext>
              </a:extLst>
            </p:cNvPr>
            <p:cNvCxnSpPr>
              <a:stCxn id="88" idx="1"/>
            </p:cNvCxnSpPr>
            <p:nvPr/>
          </p:nvCxnSpPr>
          <p:spPr>
            <a:xfrm>
              <a:off x="3419872" y="4680780"/>
              <a:ext cx="1867442" cy="12153"/>
            </a:xfrm>
            <a:prstGeom prst="line">
              <a:avLst/>
            </a:prstGeom>
            <a:ln w="28575">
              <a:solidFill>
                <a:schemeClr val="accent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6AD9C1F5-BA47-44DB-80CF-2AB7616DE437}"/>
                </a:ext>
              </a:extLst>
            </p:cNvPr>
            <p:cNvSpPr txBox="1"/>
            <p:nvPr/>
          </p:nvSpPr>
          <p:spPr>
            <a:xfrm>
              <a:off x="3863854" y="2441738"/>
              <a:ext cx="1363655" cy="369332"/>
            </a:xfrm>
            <a:prstGeom prst="rect">
              <a:avLst/>
            </a:prstGeom>
            <a:noFill/>
          </p:spPr>
          <p:txBody>
            <a:bodyPr wrap="square" rtlCol="0">
              <a:spAutoFit/>
            </a:bodyPr>
            <a:lstStyle/>
            <a:p>
              <a:r>
                <a:rPr lang="zh-CN" altLang="en-US" dirty="0"/>
                <a:t>验证和更新</a:t>
              </a:r>
            </a:p>
          </p:txBody>
        </p:sp>
        <p:sp>
          <p:nvSpPr>
            <p:cNvPr id="94" name="箭头: 右 93">
              <a:extLst>
                <a:ext uri="{FF2B5EF4-FFF2-40B4-BE49-F238E27FC236}">
                  <a16:creationId xmlns:a16="http://schemas.microsoft.com/office/drawing/2014/main" id="{18A098A7-EB68-4928-9225-A3FB60A1A896}"/>
                </a:ext>
              </a:extLst>
            </p:cNvPr>
            <p:cNvSpPr/>
            <p:nvPr/>
          </p:nvSpPr>
          <p:spPr>
            <a:xfrm>
              <a:off x="7308304" y="4426828"/>
              <a:ext cx="720080" cy="458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26AFD899-F3FA-4E83-9C98-D0835CCC7483}"/>
                </a:ext>
              </a:extLst>
            </p:cNvPr>
            <p:cNvSpPr/>
            <p:nvPr/>
          </p:nvSpPr>
          <p:spPr>
            <a:xfrm>
              <a:off x="7689339" y="2659446"/>
              <a:ext cx="1966481" cy="338985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E00113FD-4363-48BF-AC8E-C7A78FEA24E0}"/>
                </a:ext>
              </a:extLst>
            </p:cNvPr>
            <p:cNvSpPr txBox="1"/>
            <p:nvPr/>
          </p:nvSpPr>
          <p:spPr>
            <a:xfrm>
              <a:off x="7829099" y="2165238"/>
              <a:ext cx="1662178" cy="369332"/>
            </a:xfrm>
            <a:prstGeom prst="rect">
              <a:avLst/>
            </a:prstGeom>
            <a:noFill/>
          </p:spPr>
          <p:txBody>
            <a:bodyPr wrap="square" rtlCol="0">
              <a:spAutoFit/>
            </a:bodyPr>
            <a:lstStyle/>
            <a:p>
              <a:r>
                <a:rPr lang="zh-CN" altLang="en-US" dirty="0"/>
                <a:t>新的蠕变数据</a:t>
              </a:r>
            </a:p>
          </p:txBody>
        </p:sp>
        <p:sp>
          <p:nvSpPr>
            <p:cNvPr id="98" name="椭圆 97">
              <a:extLst>
                <a:ext uri="{FF2B5EF4-FFF2-40B4-BE49-F238E27FC236}">
                  <a16:creationId xmlns:a16="http://schemas.microsoft.com/office/drawing/2014/main" id="{FC27B53A-B3FF-493D-9A5B-AC154CF1D3ED}"/>
                </a:ext>
              </a:extLst>
            </p:cNvPr>
            <p:cNvSpPr/>
            <p:nvPr/>
          </p:nvSpPr>
          <p:spPr>
            <a:xfrm>
              <a:off x="8028384" y="3056906"/>
              <a:ext cx="1266323" cy="72854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a:t>
              </a:r>
            </a:p>
          </p:txBody>
        </p:sp>
        <p:sp>
          <p:nvSpPr>
            <p:cNvPr id="99" name="椭圆 98">
              <a:extLst>
                <a:ext uri="{FF2B5EF4-FFF2-40B4-BE49-F238E27FC236}">
                  <a16:creationId xmlns:a16="http://schemas.microsoft.com/office/drawing/2014/main" id="{5B99DB0E-9606-402C-9780-6523E04290F2}"/>
                </a:ext>
              </a:extLst>
            </p:cNvPr>
            <p:cNvSpPr/>
            <p:nvPr/>
          </p:nvSpPr>
          <p:spPr>
            <a:xfrm>
              <a:off x="8027027" y="4426828"/>
              <a:ext cx="1266323" cy="728548"/>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推理</a:t>
              </a:r>
            </a:p>
          </p:txBody>
        </p:sp>
        <p:cxnSp>
          <p:nvCxnSpPr>
            <p:cNvPr id="101" name="直接箭头连接符 100">
              <a:extLst>
                <a:ext uri="{FF2B5EF4-FFF2-40B4-BE49-F238E27FC236}">
                  <a16:creationId xmlns:a16="http://schemas.microsoft.com/office/drawing/2014/main" id="{E36CDBB5-4D57-402F-A676-E726D4B589B0}"/>
                </a:ext>
              </a:extLst>
            </p:cNvPr>
            <p:cNvCxnSpPr>
              <a:cxnSpLocks/>
              <a:stCxn id="96" idx="2"/>
              <a:endCxn id="98" idx="0"/>
            </p:cNvCxnSpPr>
            <p:nvPr/>
          </p:nvCxnSpPr>
          <p:spPr>
            <a:xfrm>
              <a:off x="8660188" y="2534570"/>
              <a:ext cx="1358" cy="52233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D1DFCAE-3DBB-465B-87A8-873EE36B5971}"/>
                </a:ext>
              </a:extLst>
            </p:cNvPr>
            <p:cNvCxnSpPr>
              <a:cxnSpLocks/>
              <a:stCxn id="98" idx="4"/>
              <a:endCxn id="99" idx="0"/>
            </p:cNvCxnSpPr>
            <p:nvPr/>
          </p:nvCxnSpPr>
          <p:spPr>
            <a:xfrm flipH="1">
              <a:off x="8660189" y="3785454"/>
              <a:ext cx="1357" cy="64137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EF35643-BB63-4D35-BC6D-875087691C53}"/>
                </a:ext>
              </a:extLst>
            </p:cNvPr>
            <p:cNvSpPr txBox="1"/>
            <p:nvPr/>
          </p:nvSpPr>
          <p:spPr>
            <a:xfrm>
              <a:off x="7749144" y="5377898"/>
              <a:ext cx="1966481" cy="646331"/>
            </a:xfrm>
            <a:prstGeom prst="rect">
              <a:avLst/>
            </a:prstGeom>
            <a:noFill/>
          </p:spPr>
          <p:txBody>
            <a:bodyPr wrap="square" rtlCol="0">
              <a:spAutoFit/>
            </a:bodyPr>
            <a:lstStyle/>
            <a:p>
              <a:pPr algn="ctr"/>
              <a:r>
                <a:rPr lang="zh-CN" altLang="en-US" dirty="0"/>
                <a:t>蠕变性构效关系能推理</a:t>
              </a:r>
            </a:p>
          </p:txBody>
        </p:sp>
        <p:pic>
          <p:nvPicPr>
            <p:cNvPr id="5126" name="Picture 6" descr="https://timgsa.baidu.com/timg?image&amp;quality=80&amp;size=b9999_10000&amp;sec=1545107699750&amp;di=0ede959fdcac6b2ac4251525cb08f40d&amp;imgtype=0&amp;src=http%3A%2F%2Fs2.sinaimg.cn%2Fmw690%2Fb489a25dtdbb7adc10e51%26690">
              <a:extLst>
                <a:ext uri="{FF2B5EF4-FFF2-40B4-BE49-F238E27FC236}">
                  <a16:creationId xmlns:a16="http://schemas.microsoft.com/office/drawing/2014/main" id="{6DF92D86-DBBE-43E9-8B8F-28CC1505E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840" y="4110618"/>
              <a:ext cx="1687487" cy="1371083"/>
            </a:xfrm>
            <a:prstGeom prst="rect">
              <a:avLst/>
            </a:prstGeom>
            <a:noFill/>
            <a:extLst>
              <a:ext uri="{909E8E84-426E-40DD-AFC4-6F175D3DCCD1}">
                <a14:hiddenFill xmlns:a14="http://schemas.microsoft.com/office/drawing/2010/main">
                  <a:solidFill>
                    <a:srgbClr val="FFFFFF"/>
                  </a:solidFill>
                </a14:hiddenFill>
              </a:ext>
            </a:extLst>
          </p:spPr>
        </p:pic>
        <p:sp>
          <p:nvSpPr>
            <p:cNvPr id="105" name="文本框 104">
              <a:extLst>
                <a:ext uri="{FF2B5EF4-FFF2-40B4-BE49-F238E27FC236}">
                  <a16:creationId xmlns:a16="http://schemas.microsoft.com/office/drawing/2014/main" id="{AC59A5E9-97F9-4FC6-BC68-1E419C093FDE}"/>
                </a:ext>
              </a:extLst>
            </p:cNvPr>
            <p:cNvSpPr txBox="1"/>
            <p:nvPr/>
          </p:nvSpPr>
          <p:spPr>
            <a:xfrm>
              <a:off x="5687957" y="3795618"/>
              <a:ext cx="2012454" cy="369332"/>
            </a:xfrm>
            <a:prstGeom prst="rect">
              <a:avLst/>
            </a:prstGeom>
            <a:noFill/>
          </p:spPr>
          <p:txBody>
            <a:bodyPr wrap="square" rtlCol="0">
              <a:spAutoFit/>
            </a:bodyPr>
            <a:lstStyle/>
            <a:p>
              <a:r>
                <a:rPr lang="zh-CN" altLang="en-US" dirty="0"/>
                <a:t>因果贝叶斯网络</a:t>
              </a:r>
            </a:p>
          </p:txBody>
        </p:sp>
        <p:sp>
          <p:nvSpPr>
            <p:cNvPr id="113" name="矩形 112">
              <a:extLst>
                <a:ext uri="{FF2B5EF4-FFF2-40B4-BE49-F238E27FC236}">
                  <a16:creationId xmlns:a16="http://schemas.microsoft.com/office/drawing/2014/main" id="{4DB7963A-B628-4C26-B6EB-287D29F2281A}"/>
                </a:ext>
              </a:extLst>
            </p:cNvPr>
            <p:cNvSpPr/>
            <p:nvPr/>
          </p:nvSpPr>
          <p:spPr>
            <a:xfrm>
              <a:off x="79546" y="1844824"/>
              <a:ext cx="7481877" cy="4204476"/>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3378C8A1-2445-48E5-AC47-32643E3E755E}"/>
                </a:ext>
              </a:extLst>
            </p:cNvPr>
            <p:cNvSpPr txBox="1"/>
            <p:nvPr/>
          </p:nvSpPr>
          <p:spPr>
            <a:xfrm>
              <a:off x="125702" y="1876260"/>
              <a:ext cx="3991941" cy="369332"/>
            </a:xfrm>
            <a:prstGeom prst="rect">
              <a:avLst/>
            </a:prstGeom>
            <a:noFill/>
          </p:spPr>
          <p:txBody>
            <a:bodyPr wrap="square" rtlCol="0">
              <a:spAutoFit/>
            </a:bodyPr>
            <a:lstStyle/>
            <a:p>
              <a:r>
                <a:rPr lang="zh-CN" altLang="en-US" dirty="0"/>
                <a:t>合金蠕变构效关系的因果贝叶斯网络</a:t>
              </a:r>
            </a:p>
          </p:txBody>
        </p:sp>
      </p:grpSp>
    </p:spTree>
    <p:extLst>
      <p:ext uri="{BB962C8B-B14F-4D97-AF65-F5344CB8AC3E}">
        <p14:creationId xmlns:p14="http://schemas.microsoft.com/office/powerpoint/2010/main" val="192562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基于贝叶斯网络的合金蠕变构效关系的不确定性推理</a:t>
            </a:r>
          </a:p>
        </p:txBody>
      </p:sp>
      <p:pic>
        <p:nvPicPr>
          <p:cNvPr id="12" name="图片 11">
            <a:extLst>
              <a:ext uri="{FF2B5EF4-FFF2-40B4-BE49-F238E27FC236}">
                <a16:creationId xmlns:a16="http://schemas.microsoft.com/office/drawing/2014/main" id="{A77D9C78-7DC8-422B-888F-4119C0DE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792092"/>
            <a:ext cx="6480720" cy="2863574"/>
          </a:xfrm>
          <a:prstGeom prst="rect">
            <a:avLst/>
          </a:prstGeom>
        </p:spPr>
      </p:pic>
      <p:sp>
        <p:nvSpPr>
          <p:cNvPr id="17" name="矩形 16">
            <a:extLst>
              <a:ext uri="{FF2B5EF4-FFF2-40B4-BE49-F238E27FC236}">
                <a16:creationId xmlns:a16="http://schemas.microsoft.com/office/drawing/2014/main" id="{9B042675-9116-4D91-862F-8ECEA1E6FA74}"/>
              </a:ext>
            </a:extLst>
          </p:cNvPr>
          <p:cNvSpPr/>
          <p:nvPr/>
        </p:nvSpPr>
        <p:spPr>
          <a:xfrm>
            <a:off x="323528" y="3680570"/>
            <a:ext cx="8770025" cy="646331"/>
          </a:xfrm>
          <a:prstGeom prst="rect">
            <a:avLst/>
          </a:prstGeom>
        </p:spPr>
        <p:txBody>
          <a:bodyPr wrap="square">
            <a:spAutoFit/>
          </a:bodyPr>
          <a:lstStyle/>
          <a:p>
            <a:r>
              <a:rPr lang="en-US" altLang="zh-CN" dirty="0"/>
              <a:t>2</a:t>
            </a:r>
            <a:r>
              <a:rPr lang="zh-CN" altLang="en-US" dirty="0"/>
              <a:t>、参数学习：对已有的样本利用极大似然估计</a:t>
            </a:r>
            <a:r>
              <a:rPr lang="en-US" altLang="zh-CN" dirty="0" err="1"/>
              <a:t>mle</a:t>
            </a:r>
            <a:r>
              <a:rPr lang="zh-CN" altLang="en-US" dirty="0"/>
              <a:t>，学习贝叶斯网络结构参数，并对样本进行结果预测，提取混淆矩阵</a:t>
            </a:r>
          </a:p>
        </p:txBody>
      </p:sp>
      <p:sp>
        <p:nvSpPr>
          <p:cNvPr id="3" name="矩形 2">
            <a:extLst>
              <a:ext uri="{FF2B5EF4-FFF2-40B4-BE49-F238E27FC236}">
                <a16:creationId xmlns:a16="http://schemas.microsoft.com/office/drawing/2014/main" id="{117F21FC-6783-4436-917D-EFDB49D58CB5}"/>
              </a:ext>
            </a:extLst>
          </p:cNvPr>
          <p:cNvSpPr/>
          <p:nvPr/>
        </p:nvSpPr>
        <p:spPr>
          <a:xfrm>
            <a:off x="353740" y="4563800"/>
            <a:ext cx="8596188" cy="1477328"/>
          </a:xfrm>
          <a:prstGeom prst="rect">
            <a:avLst/>
          </a:prstGeom>
        </p:spPr>
        <p:txBody>
          <a:bodyPr wrap="square">
            <a:spAutoFit/>
          </a:bodyPr>
          <a:lstStyle/>
          <a:p>
            <a:r>
              <a:rPr lang="en-US" altLang="zh-CN" dirty="0"/>
              <a:t>3</a:t>
            </a:r>
            <a:r>
              <a:rPr lang="zh-CN" altLang="en-US" dirty="0"/>
              <a:t>、条件推理：当给定先验条件时，根据训练的模型推测事件发生的可能性</a:t>
            </a:r>
          </a:p>
          <a:p>
            <a:r>
              <a:rPr lang="zh-CN" altLang="en-US" dirty="0"/>
              <a:t>例如</a:t>
            </a:r>
            <a:r>
              <a:rPr lang="en-US" altLang="zh-CN" dirty="0"/>
              <a:t>Ni</a:t>
            </a:r>
            <a:r>
              <a:rPr lang="zh-CN" altLang="en-US" dirty="0"/>
              <a:t>元素的质量分数在</a:t>
            </a:r>
            <a:r>
              <a:rPr lang="en-US" altLang="zh-CN" dirty="0"/>
              <a:t>(57.394, 61.383]</a:t>
            </a:r>
            <a:r>
              <a:rPr lang="zh-CN" altLang="en-US" dirty="0"/>
              <a:t>区间内，</a:t>
            </a:r>
            <a:r>
              <a:rPr lang="en-US" altLang="zh-CN" dirty="0"/>
              <a:t>Re</a:t>
            </a:r>
            <a:r>
              <a:rPr lang="zh-CN" altLang="en-US" dirty="0"/>
              <a:t>元素的质量分数在</a:t>
            </a:r>
            <a:r>
              <a:rPr lang="en-US" altLang="zh-CN" dirty="0"/>
              <a:t>(6.0, 7.5]</a:t>
            </a:r>
            <a:r>
              <a:rPr lang="zh-CN" altLang="en-US" dirty="0"/>
              <a:t>区间内</a:t>
            </a:r>
            <a:r>
              <a:rPr lang="en-US" altLang="zh-CN" dirty="0"/>
              <a:t>,W</a:t>
            </a:r>
            <a:r>
              <a:rPr lang="zh-CN" altLang="en-US" dirty="0"/>
              <a:t>元素的质量分数在</a:t>
            </a:r>
            <a:r>
              <a:rPr lang="en-US" altLang="zh-CN" dirty="0"/>
              <a:t>(3.72, 7.44]</a:t>
            </a:r>
            <a:r>
              <a:rPr lang="zh-CN" altLang="en-US" dirty="0"/>
              <a:t>区间内，合金蠕变性能好的概率为</a:t>
            </a:r>
            <a:r>
              <a:rPr lang="en-US" altLang="zh-CN" dirty="0" err="1"/>
              <a:t>cpquery</a:t>
            </a:r>
            <a:r>
              <a:rPr lang="en-US" altLang="zh-CN" dirty="0"/>
              <a:t>(fitted,(</a:t>
            </a:r>
            <a:r>
              <a:rPr lang="en-US" altLang="zh-CN" dirty="0" err="1"/>
              <a:t>creep_property</a:t>
            </a:r>
            <a:r>
              <a:rPr lang="en-US" altLang="zh-CN" dirty="0"/>
              <a:t>=='superior'),(Ni=='(57.394, 61.383]'&amp;Re=='(6.0, 7.5]'&amp;W=='(3.72, 7.44]’))=0.782</a:t>
            </a:r>
          </a:p>
        </p:txBody>
      </p:sp>
    </p:spTree>
    <p:extLst>
      <p:ext uri="{BB962C8B-B14F-4D97-AF65-F5344CB8AC3E}">
        <p14:creationId xmlns:p14="http://schemas.microsoft.com/office/powerpoint/2010/main" val="313231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a:t>下一步工作计划</a:t>
            </a:r>
          </a:p>
        </p:txBody>
      </p:sp>
      <p:graphicFrame>
        <p:nvGraphicFramePr>
          <p:cNvPr id="4" name="图示 3"/>
          <p:cNvGraphicFramePr/>
          <p:nvPr>
            <p:extLst>
              <p:ext uri="{D42A27DB-BD31-4B8C-83A1-F6EECF244321}">
                <p14:modId xmlns:p14="http://schemas.microsoft.com/office/powerpoint/2010/main" val="3836700168"/>
              </p:ext>
            </p:extLst>
          </p:nvPr>
        </p:nvGraphicFramePr>
        <p:xfrm>
          <a:off x="539552" y="1078866"/>
          <a:ext cx="7920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716510" y="1289255"/>
            <a:ext cx="492443" cy="830997"/>
          </a:xfrm>
          <a:prstGeom prst="rect">
            <a:avLst/>
          </a:prstGeom>
          <a:noFill/>
        </p:spPr>
        <p:txBody>
          <a:bodyPr wrap="none" rtlCol="0">
            <a:spAutoFit/>
          </a:bodyPr>
          <a:lstStyle/>
          <a:p>
            <a:r>
              <a:rPr lang="zh-CN" altLang="en-US" sz="2400" b="1" dirty="0"/>
              <a:t>数</a:t>
            </a:r>
            <a:endParaRPr lang="en-US" altLang="zh-CN" sz="2400" b="1" dirty="0"/>
          </a:p>
          <a:p>
            <a:r>
              <a:rPr lang="zh-CN" altLang="en-US" sz="2400" b="1" dirty="0"/>
              <a:t>据</a:t>
            </a:r>
          </a:p>
        </p:txBody>
      </p:sp>
      <p:sp>
        <p:nvSpPr>
          <p:cNvPr id="6" name="文本框 5"/>
          <p:cNvSpPr txBox="1"/>
          <p:nvPr/>
        </p:nvSpPr>
        <p:spPr>
          <a:xfrm>
            <a:off x="1715452" y="2303918"/>
            <a:ext cx="635978" cy="830997"/>
          </a:xfrm>
          <a:prstGeom prst="rect">
            <a:avLst/>
          </a:prstGeom>
          <a:noFill/>
        </p:spPr>
        <p:txBody>
          <a:bodyPr wrap="square" rtlCol="0">
            <a:spAutoFit/>
          </a:bodyPr>
          <a:lstStyle/>
          <a:p>
            <a:r>
              <a:rPr lang="zh-CN" altLang="en-US" sz="2400" b="1" dirty="0"/>
              <a:t>方法</a:t>
            </a:r>
          </a:p>
        </p:txBody>
      </p:sp>
      <p:sp>
        <p:nvSpPr>
          <p:cNvPr id="7" name="文本框 6"/>
          <p:cNvSpPr txBox="1"/>
          <p:nvPr/>
        </p:nvSpPr>
        <p:spPr>
          <a:xfrm>
            <a:off x="1715452" y="3363668"/>
            <a:ext cx="635978" cy="830997"/>
          </a:xfrm>
          <a:prstGeom prst="rect">
            <a:avLst/>
          </a:prstGeom>
          <a:noFill/>
        </p:spPr>
        <p:txBody>
          <a:bodyPr wrap="square" rtlCol="0">
            <a:spAutoFit/>
          </a:bodyPr>
          <a:lstStyle/>
          <a:p>
            <a:r>
              <a:rPr lang="zh-CN" altLang="en-US" sz="2400" b="1" dirty="0">
                <a:solidFill>
                  <a:srgbClr val="FF0000"/>
                </a:solidFill>
              </a:rPr>
              <a:t>结果</a:t>
            </a:r>
          </a:p>
        </p:txBody>
      </p:sp>
      <p:sp>
        <p:nvSpPr>
          <p:cNvPr id="11" name="文本框 10"/>
          <p:cNvSpPr txBox="1"/>
          <p:nvPr/>
        </p:nvSpPr>
        <p:spPr>
          <a:xfrm>
            <a:off x="1715452" y="4725144"/>
            <a:ext cx="635978" cy="830997"/>
          </a:xfrm>
          <a:prstGeom prst="rect">
            <a:avLst/>
          </a:prstGeom>
          <a:noFill/>
        </p:spPr>
        <p:txBody>
          <a:bodyPr wrap="square" rtlCol="0">
            <a:spAutoFit/>
          </a:bodyPr>
          <a:lstStyle/>
          <a:p>
            <a:r>
              <a:rPr lang="zh-CN" altLang="en-US" sz="2400" b="1" dirty="0">
                <a:solidFill>
                  <a:srgbClr val="FF0000"/>
                </a:solidFill>
              </a:rPr>
              <a:t>应用</a:t>
            </a:r>
          </a:p>
        </p:txBody>
      </p:sp>
    </p:spTree>
    <p:extLst>
      <p:ext uri="{BB962C8B-B14F-4D97-AF65-F5344CB8AC3E}">
        <p14:creationId xmlns:p14="http://schemas.microsoft.com/office/powerpoint/2010/main" val="3152767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476" y="177964"/>
            <a:ext cx="8229600" cy="796950"/>
          </a:xfrm>
        </p:spPr>
        <p:txBody>
          <a:bodyPr>
            <a:noAutofit/>
          </a:bodyPr>
          <a:lstStyle/>
          <a:p>
            <a:pPr>
              <a:defRPr/>
            </a:pPr>
            <a:r>
              <a:rPr lang="zh-CN" altLang="en-US" sz="2400" dirty="0">
                <a:solidFill>
                  <a:srgbClr val="FF0000"/>
                </a:solidFill>
              </a:rPr>
              <a:t>预计开展工作二</a:t>
            </a:r>
            <a:br>
              <a:rPr lang="en-US" altLang="zh-CN" sz="2400" dirty="0"/>
            </a:br>
            <a:r>
              <a:rPr lang="en-US" altLang="zh-CN" sz="2400" dirty="0">
                <a:solidFill>
                  <a:srgbClr val="FF0000"/>
                </a:solidFill>
              </a:rPr>
              <a:t>—</a:t>
            </a:r>
            <a:r>
              <a:rPr lang="zh-CN" altLang="en-US" sz="2200" dirty="0">
                <a:solidFill>
                  <a:srgbClr val="FF0000"/>
                </a:solidFill>
              </a:rPr>
              <a:t>利用机器学习方法给出具体解析式或提取规则</a:t>
            </a:r>
            <a:br>
              <a:rPr lang="zh-CN" altLang="en-US" sz="2200" dirty="0"/>
            </a:br>
            <a:endParaRPr sz="22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42</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extLst>
      <p:ext uri="{BB962C8B-B14F-4D97-AF65-F5344CB8AC3E}">
        <p14:creationId xmlns:p14="http://schemas.microsoft.com/office/powerpoint/2010/main" val="1391971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8628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                                     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）指数“</a:t>
            </a:r>
            <a:r>
              <a:rPr lang="en-US" altLang="zh-CN" dirty="0">
                <a:solidFill>
                  <a:schemeClr val="tx1"/>
                </a:solidFill>
                <a:sym typeface="Wingdings" panose="05000000000000000000" pitchFamily="2" charset="2"/>
              </a:rPr>
              <a:t>5</a:t>
            </a:r>
            <a:r>
              <a:rPr lang="zh-CN" altLang="en-US" dirty="0">
                <a:solidFill>
                  <a:schemeClr val="tx1"/>
                </a:solidFill>
                <a:sym typeface="Wingdings" panose="05000000000000000000" pitchFamily="2" charset="2"/>
              </a:rPr>
              <a:t>”</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对不同材料不同状态有所不同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表征扩散部分影响，用自扩散激活能代替蠕变表观激活能</a:t>
            </a:r>
            <a:endParaRPr lang="en-US" altLang="zh-CN" dirty="0">
              <a:sym typeface="Wingdings" panose="05000000000000000000" pitchFamily="2" charset="2"/>
            </a:endParaRP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），这仅</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求得表观激活能代入计算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预计开展工作三</a:t>
            </a:r>
            <a:endParaRPr lang="en-US" altLang="zh-CN" sz="2400" dirty="0">
              <a:solidFill>
                <a:srgbClr val="FF0000"/>
              </a:solidFill>
            </a:endParaRPr>
          </a:p>
          <a:p>
            <a:r>
              <a:rPr lang="en-US" altLang="zh-CN" sz="2400" dirty="0">
                <a:solidFill>
                  <a:srgbClr val="FF0000"/>
                </a:solidFill>
              </a:rPr>
              <a:t>—</a:t>
            </a:r>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3923928" y="3475805"/>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91514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）晶界滑移对蠕变影响的大小随晶粒尺寸的大小而改变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a:solidFill>
                  <a:srgbClr val="FF0000"/>
                </a:solidFill>
              </a:rPr>
              <a:t>预计开展工作四</a:t>
            </a:r>
            <a:br>
              <a:rPr lang="en-US" altLang="zh-CN" sz="2200" dirty="0">
                <a:solidFill>
                  <a:srgbClr val="FF0000"/>
                </a:solidFill>
              </a:rPr>
            </a:br>
            <a:r>
              <a:rPr lang="en-US" altLang="zh-CN" sz="2200" dirty="0">
                <a:solidFill>
                  <a:srgbClr val="FF0000"/>
                </a:solidFill>
              </a:rPr>
              <a:t>—</a:t>
            </a:r>
            <a:r>
              <a:rPr lang="zh-CN" altLang="en-US" sz="2200" dirty="0">
                <a:solidFill>
                  <a:srgbClr val="FF0000"/>
                </a:solidFill>
              </a:rPr>
              <a:t>基于知识图谱和数据溯源的科学数据资源关联分析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p:txBody>
      </p:sp>
    </p:spTree>
    <p:extLst>
      <p:ext uri="{BB962C8B-B14F-4D97-AF65-F5344CB8AC3E}">
        <p14:creationId xmlns:p14="http://schemas.microsoft.com/office/powerpoint/2010/main" val="4790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08628945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56</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56</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58</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272097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1" y="4497705"/>
            <a:ext cx="2411288"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208912" cy="6061050"/>
          </a:xfrm>
        </p:spPr>
        <p:txBody>
          <a:bodyPr>
            <a:normAutofit fontScale="77500" lnSpcReduction="20000"/>
          </a:bodyPr>
          <a:lstStyle/>
          <a:p>
            <a:pPr lvl="0">
              <a:lnSpc>
                <a:spcPct val="110000"/>
              </a:lnSpc>
            </a:pPr>
            <a:r>
              <a:rPr kumimoji="1" lang="en-US" altLang="zh-CN" sz="2400" dirty="0">
                <a:latin typeface="SimSun-ExtB" panose="02010609060101010101" pitchFamily="49" charset="-122"/>
                <a:ea typeface="SimSun-ExtB" panose="02010609060101010101" pitchFamily="49" charset="-122"/>
              </a:rPr>
              <a:t>1</a:t>
            </a:r>
            <a:r>
              <a:rPr kumimoji="1" lang="zh-CN" altLang="en-US" sz="2400" dirty="0">
                <a:latin typeface="SimSun-ExtB" panose="02010609060101010101" pitchFamily="49" charset="-122"/>
                <a:ea typeface="SimSun-ExtB" panose="02010609060101010101" pitchFamily="49" charset="-122"/>
              </a:rPr>
              <a:t>、采集和存储了一份关于“文献</a:t>
            </a:r>
            <a:r>
              <a:rPr kumimoji="1" lang="en-US" altLang="zh-CN" sz="2400" dirty="0">
                <a:latin typeface="SimSun-ExtB" panose="02010609060101010101" pitchFamily="49" charset="-122"/>
                <a:ea typeface="SimSun-ExtB" panose="02010609060101010101" pitchFamily="49" charset="-122"/>
              </a:rPr>
              <a:t>——</a:t>
            </a:r>
            <a:r>
              <a:rPr kumimoji="1" lang="zh-CN" altLang="en-US" sz="2400" dirty="0">
                <a:latin typeface="SimSun-ExtB" panose="02010609060101010101" pitchFamily="49" charset="-122"/>
                <a:ea typeface="SimSun-ExtB" panose="02010609060101010101" pitchFamily="49" charset="-122"/>
              </a:rPr>
              <a:t>数据</a:t>
            </a:r>
            <a:r>
              <a:rPr kumimoji="1" lang="en-US" altLang="zh-CN" sz="2400" dirty="0">
                <a:latin typeface="SimSun-ExtB" panose="02010609060101010101" pitchFamily="49" charset="-122"/>
                <a:ea typeface="SimSun-ExtB" panose="02010609060101010101" pitchFamily="49" charset="-122"/>
              </a:rPr>
              <a:t>——</a:t>
            </a:r>
            <a:r>
              <a:rPr kumimoji="1" lang="zh-CN" altLang="en-US" sz="2400" dirty="0">
                <a:latin typeface="SimSun-ExtB" panose="02010609060101010101" pitchFamily="49" charset="-122"/>
                <a:ea typeface="SimSun-ExtB" panose="02010609060101010101" pitchFamily="49" charset="-122"/>
              </a:rPr>
              <a:t>方法”的镍基单晶高温合金材料数据；</a:t>
            </a:r>
            <a:endParaRPr lang="zh-CN" altLang="en-US" sz="2400" dirty="0">
              <a:latin typeface="SimSun-ExtB" panose="02010609060101010101" pitchFamily="49" charset="-122"/>
              <a:ea typeface="SimSun-ExtB" panose="02010609060101010101" pitchFamily="49" charset="-122"/>
            </a:endParaRPr>
          </a:p>
          <a:p>
            <a:pPr lvl="0">
              <a:lnSpc>
                <a:spcPct val="110000"/>
              </a:lnSpc>
            </a:pPr>
            <a:r>
              <a:rPr kumimoji="1" lang="en-US" altLang="zh-CN" sz="2400" dirty="0">
                <a:latin typeface="SimSun-ExtB" panose="02010609060101010101" pitchFamily="49" charset="-122"/>
                <a:ea typeface="SimSun-ExtB" panose="02010609060101010101" pitchFamily="49" charset="-122"/>
              </a:rPr>
              <a:t>2</a:t>
            </a:r>
            <a:r>
              <a:rPr kumimoji="1" lang="zh-CN" altLang="en-US" sz="2400" dirty="0">
                <a:latin typeface="SimSun-ExtB" panose="02010609060101010101" pitchFamily="49" charset="-122"/>
                <a:ea typeface="SimSun-ExtB" panose="02010609060101010101" pitchFamily="49" charset="-122"/>
              </a:rPr>
              <a:t>、设计与初步实现了主动学习的多层级交互式特征选择方法和非自动／半自动／全自动的机器学习集成学习方法，并在蠕变断裂寿命的预测中得到初步应用；</a:t>
            </a:r>
            <a:endParaRPr kumimoji="1" lang="en-US" altLang="zh-CN" sz="2400" dirty="0">
              <a:latin typeface="SimSun-ExtB" panose="02010609060101010101" pitchFamily="49" charset="-122"/>
              <a:ea typeface="SimSun-ExtB" panose="02010609060101010101" pitchFamily="49" charset="-122"/>
            </a:endParaRPr>
          </a:p>
          <a:p>
            <a:pPr lvl="0">
              <a:lnSpc>
                <a:spcPct val="110000"/>
              </a:lnSpc>
            </a:pPr>
            <a:r>
              <a:rPr kumimoji="1" lang="en-US" altLang="zh-CN" sz="2400" dirty="0">
                <a:latin typeface="SimSun-ExtB" panose="02010609060101010101" pitchFamily="49" charset="-122"/>
                <a:ea typeface="SimSun-ExtB" panose="02010609060101010101" pitchFamily="49" charset="-122"/>
              </a:rPr>
              <a:t>3</a:t>
            </a:r>
            <a:r>
              <a:rPr kumimoji="1" lang="zh-CN" altLang="en-US" sz="2400" dirty="0">
                <a:latin typeface="SimSun-ExtB" panose="02010609060101010101" pitchFamily="49" charset="-122"/>
                <a:ea typeface="SimSun-ExtB" panose="02010609060101010101" pitchFamily="49" charset="-122"/>
              </a:rPr>
              <a:t>、初步结合和利用聚类分析、</a:t>
            </a:r>
            <a:r>
              <a:rPr kumimoji="1" lang="en-US" altLang="zh-CN" sz="2400" dirty="0">
                <a:latin typeface="SimSun-ExtB" panose="02010609060101010101" pitchFamily="49" charset="-122"/>
                <a:ea typeface="SimSun-ExtB" panose="02010609060101010101" pitchFamily="49" charset="-122"/>
              </a:rPr>
              <a:t>SMOTE</a:t>
            </a:r>
            <a:r>
              <a:rPr kumimoji="1" lang="zh-CN" altLang="en-US" sz="2400" dirty="0">
                <a:latin typeface="SimSun-ExtB" panose="02010609060101010101" pitchFamily="49" charset="-122"/>
                <a:ea typeface="SimSun-ExtB" panose="02010609060101010101" pitchFamily="49" charset="-122"/>
              </a:rPr>
              <a:t>和决策树算法等，构建了能够精确预测合金蠕变性能优劣（</a:t>
            </a:r>
            <a:r>
              <a:rPr kumimoji="1" lang="en-US" altLang="zh-CN" sz="2400" dirty="0">
                <a:latin typeface="SimSun-ExtB" panose="02010609060101010101" pitchFamily="49" charset="-122"/>
                <a:ea typeface="SimSun-ExtB" panose="02010609060101010101" pitchFamily="49" charset="-122"/>
              </a:rPr>
              <a:t>superior/poor</a:t>
            </a:r>
            <a:r>
              <a:rPr kumimoji="1" lang="zh-CN" altLang="en-US" sz="2400" dirty="0">
                <a:latin typeface="SimSun-ExtB" panose="02010609060101010101" pitchFamily="49" charset="-122"/>
                <a:ea typeface="SimSun-ExtB" panose="02010609060101010101" pitchFamily="49" charset="-122"/>
              </a:rPr>
              <a:t>）的决策模型，并基于此对合金的蠕变构效关系进行了简单的规则抽取；</a:t>
            </a:r>
            <a:endParaRPr kumimoji="1" lang="en-US" altLang="zh-CN" sz="2400" dirty="0">
              <a:latin typeface="SimSun-ExtB" panose="02010609060101010101" pitchFamily="49" charset="-122"/>
              <a:ea typeface="SimSun-ExtB" panose="02010609060101010101" pitchFamily="49" charset="-122"/>
            </a:endParaRPr>
          </a:p>
          <a:p>
            <a:pPr lvl="0">
              <a:lnSpc>
                <a:spcPct val="110000"/>
              </a:lnSpc>
            </a:pPr>
            <a:r>
              <a:rPr kumimoji="1" lang="en-US" altLang="zh-CN" sz="2400" dirty="0">
                <a:latin typeface="SimSun-ExtB" panose="02010609060101010101" pitchFamily="49" charset="-122"/>
                <a:ea typeface="SimSun-ExtB" panose="02010609060101010101" pitchFamily="49" charset="-122"/>
              </a:rPr>
              <a:t>4</a:t>
            </a:r>
            <a:r>
              <a:rPr kumimoji="1" lang="zh-CN" altLang="en-US" sz="2400" dirty="0">
                <a:latin typeface="SimSun-ExtB" panose="02010609060101010101" pitchFamily="49" charset="-122"/>
                <a:ea typeface="SimSun-ExtB" panose="02010609060101010101" pitchFamily="49" charset="-122"/>
              </a:rPr>
              <a:t>、初步设计和构建了蠕变构效关系的因果推理贝叶斯网络，并利用它对合金各个因素之间的依赖关系进行了不确定性预测和推理；</a:t>
            </a:r>
            <a:endParaRPr kumimoji="1" lang="en-US" altLang="zh-CN" sz="2400" dirty="0">
              <a:latin typeface="SimSun-ExtB" panose="02010609060101010101" pitchFamily="49" charset="-122"/>
              <a:ea typeface="SimSun-ExtB" panose="02010609060101010101" pitchFamily="49" charset="-122"/>
            </a:endParaRPr>
          </a:p>
          <a:p>
            <a:pPr lvl="0">
              <a:lnSpc>
                <a:spcPct val="110000"/>
              </a:lnSpc>
            </a:pPr>
            <a:r>
              <a:rPr kumimoji="1" lang="zh-CN" altLang="en-US" sz="2400" dirty="0">
                <a:latin typeface="SimSun-ExtB" panose="02010609060101010101" pitchFamily="49" charset="-122"/>
                <a:ea typeface="SimSun-ExtB" panose="02010609060101010101" pitchFamily="49" charset="-122"/>
              </a:rPr>
              <a:t>开发了高温合金机器学习平台</a:t>
            </a:r>
            <a:r>
              <a:rPr kumimoji="1" lang="en-US" altLang="zh-CN" sz="2400" dirty="0">
                <a:latin typeface="SimSun-ExtB" panose="02010609060101010101" pitchFamily="49" charset="-122"/>
                <a:ea typeface="SimSun-ExtB" panose="02010609060101010101" pitchFamily="49" charset="-122"/>
              </a:rPr>
              <a:t>V0.9</a:t>
            </a:r>
            <a:r>
              <a:rPr kumimoji="1" lang="zh-CN" altLang="en-US" sz="2400" dirty="0">
                <a:latin typeface="SimSun-ExtB" panose="02010609060101010101" pitchFamily="49" charset="-122"/>
                <a:ea typeface="SimSun-ExtB" panose="02010609060101010101" pitchFamily="49" charset="-122"/>
              </a:rPr>
              <a:t>；</a:t>
            </a:r>
            <a:endParaRPr kumimoji="1" lang="en-US" altLang="zh-CN" sz="2400" dirty="0">
              <a:latin typeface="SimSun-ExtB" panose="02010609060101010101" pitchFamily="49" charset="-122"/>
              <a:ea typeface="SimSun-ExtB" panose="02010609060101010101" pitchFamily="49" charset="-122"/>
            </a:endParaRPr>
          </a:p>
          <a:p>
            <a:pPr lvl="0">
              <a:lnSpc>
                <a:spcPct val="110000"/>
              </a:lnSpc>
            </a:pPr>
            <a:r>
              <a:rPr kumimoji="1" lang="en-US" altLang="zh-CN" sz="2400" dirty="0">
                <a:latin typeface="SimSun-ExtB" panose="02010609060101010101" pitchFamily="49" charset="-122"/>
                <a:ea typeface="SimSun-ExtB" panose="02010609060101010101" pitchFamily="49" charset="-122"/>
              </a:rPr>
              <a:t>4</a:t>
            </a:r>
            <a:r>
              <a:rPr kumimoji="1" lang="zh-CN" altLang="en-US" sz="2400" dirty="0">
                <a:latin typeface="SimSun-ExtB" panose="02010609060101010101" pitchFamily="49" charset="-122"/>
                <a:ea typeface="SimSun-ExtB" panose="02010609060101010101" pitchFamily="49" charset="-122"/>
              </a:rPr>
              <a:t>、</a:t>
            </a:r>
            <a:r>
              <a:rPr lang="en-US" altLang="zh-CN" sz="2400" dirty="0">
                <a:latin typeface="SimSun-ExtB" panose="02010609060101010101" pitchFamily="49" charset="-122"/>
                <a:ea typeface="SimSun-ExtB" panose="02010609060101010101" pitchFamily="49" charset="-122"/>
              </a:rPr>
              <a:t> </a:t>
            </a:r>
            <a:r>
              <a:rPr lang="zh-CN" altLang="en-US" sz="2400" dirty="0">
                <a:latin typeface="SimSun-ExtB" panose="02010609060101010101" pitchFamily="49" charset="-122"/>
                <a:ea typeface="SimSun-ExtB" panose="02010609060101010101" pitchFamily="49" charset="-122"/>
              </a:rPr>
              <a:t>参加</a:t>
            </a:r>
            <a:r>
              <a:rPr lang="en-US" altLang="zh-CN" sz="2400" dirty="0">
                <a:latin typeface="SimSun-ExtB" panose="02010609060101010101" pitchFamily="49" charset="-122"/>
                <a:ea typeface="SimSun-ExtB" panose="02010609060101010101" pitchFamily="49" charset="-122"/>
              </a:rPr>
              <a:t>2018</a:t>
            </a:r>
            <a:r>
              <a:rPr lang="zh-CN" altLang="en-US" sz="2400" dirty="0">
                <a:latin typeface="SimSun-ExtB" panose="02010609060101010101" pitchFamily="49" charset="-122"/>
                <a:ea typeface="SimSun-ExtB" panose="02010609060101010101" pitchFamily="49" charset="-122"/>
              </a:rPr>
              <a:t>届中国材料大会（</a:t>
            </a:r>
            <a:r>
              <a:rPr lang="en" altLang="zh-CN" sz="2400" dirty="0">
                <a:latin typeface="SimSun-ExtB" panose="02010609060101010101" pitchFamily="49" charset="-122"/>
                <a:ea typeface="SimSun-ExtB" panose="02010609060101010101" pitchFamily="49" charset="-122"/>
              </a:rPr>
              <a:t>CMRS2018</a:t>
            </a:r>
            <a:r>
              <a:rPr lang="zh-CN" altLang="en-US" sz="2400" dirty="0">
                <a:latin typeface="SimSun-ExtB" panose="02010609060101010101" pitchFamily="49" charset="-122"/>
                <a:ea typeface="SimSun-ExtB" panose="02010609060101010101" pitchFamily="49" charset="-122"/>
              </a:rPr>
              <a:t>）（</a:t>
            </a:r>
            <a:r>
              <a:rPr lang="en-US" altLang="zh-CN" sz="2400" dirty="0">
                <a:latin typeface="SimSun-ExtB" panose="02010609060101010101" pitchFamily="49" charset="-122"/>
                <a:ea typeface="SimSun-ExtB" panose="02010609060101010101" pitchFamily="49" charset="-122"/>
              </a:rPr>
              <a:t>2018.07.12-07.16</a:t>
            </a:r>
            <a:r>
              <a:rPr lang="zh-CN" altLang="en-US" sz="2400" dirty="0">
                <a:latin typeface="SimSun-ExtB" panose="02010609060101010101" pitchFamily="49" charset="-122"/>
                <a:ea typeface="SimSun-ExtB" panose="02010609060101010101" pitchFamily="49" charset="-122"/>
              </a:rPr>
              <a:t>，福建厦门），</a:t>
            </a:r>
            <a:r>
              <a:rPr kumimoji="1" lang="zh-CN" altLang="en-US" sz="2400" dirty="0">
                <a:latin typeface="SimSun-ExtB" panose="02010609060101010101" pitchFamily="49" charset="-122"/>
                <a:ea typeface="SimSun-ExtB" panose="02010609060101010101" pitchFamily="49" charset="-122"/>
              </a:rPr>
              <a:t>墙报</a:t>
            </a:r>
            <a:endParaRPr kumimoji="1" lang="en-US" altLang="zh-CN" sz="2400" dirty="0">
              <a:latin typeface="SimSun-ExtB" panose="02010609060101010101" pitchFamily="49" charset="-122"/>
              <a:ea typeface="SimSun-ExtB" panose="02010609060101010101" pitchFamily="49" charset="-122"/>
            </a:endParaRPr>
          </a:p>
          <a:p>
            <a:pPr lvl="1">
              <a:lnSpc>
                <a:spcPct val="110000"/>
              </a:lnSpc>
            </a:pPr>
            <a:r>
              <a:rPr lang="en-US" altLang="zh-CN" sz="2000" dirty="0">
                <a:latin typeface="SimSun-ExtB" panose="02010609060101010101" pitchFamily="49" charset="-122"/>
                <a:ea typeface="SimSun-ExtB" panose="02010609060101010101" pitchFamily="49" charset="-122"/>
              </a:rPr>
              <a:t>(1)</a:t>
            </a:r>
            <a:r>
              <a:rPr lang="zh-CN" altLang="en-US" sz="2000" dirty="0">
                <a:latin typeface="SimSun-ExtB" panose="02010609060101010101" pitchFamily="49" charset="-122"/>
                <a:ea typeface="SimSun-ExtB" panose="02010609060101010101" pitchFamily="49" charset="-122"/>
              </a:rPr>
              <a:t> 基于机器学习的多尺度镍基单晶高温合金蠕变寿命预测，获</a:t>
            </a:r>
            <a:r>
              <a:rPr lang="en-US" altLang="zh-CN" sz="2000" dirty="0">
                <a:latin typeface="SimSun-ExtB" panose="02010609060101010101" pitchFamily="49" charset="-122"/>
                <a:ea typeface="SimSun-ExtB" panose="02010609060101010101" pitchFamily="49" charset="-122"/>
              </a:rPr>
              <a:t>“</a:t>
            </a:r>
            <a:r>
              <a:rPr lang="zh-CN" altLang="en-US" sz="2000" dirty="0">
                <a:latin typeface="SimSun-ExtB" panose="02010609060101010101" pitchFamily="49" charset="-122"/>
                <a:ea typeface="SimSun-ExtB" panose="02010609060101010101" pitchFamily="49" charset="-122"/>
              </a:rPr>
              <a:t>材料基因组”分会优秀墙报</a:t>
            </a:r>
            <a:endParaRPr lang="en-US" altLang="zh-CN" sz="2000" dirty="0">
              <a:latin typeface="SimSun-ExtB" panose="02010609060101010101" pitchFamily="49" charset="-122"/>
              <a:ea typeface="SimSun-ExtB" panose="02010609060101010101" pitchFamily="49" charset="-122"/>
            </a:endParaRPr>
          </a:p>
          <a:p>
            <a:pPr lvl="1">
              <a:lnSpc>
                <a:spcPct val="110000"/>
              </a:lnSpc>
            </a:pPr>
            <a:r>
              <a:rPr lang="en-US" altLang="zh-CN" sz="2000" dirty="0">
                <a:latin typeface="SimSun-ExtB" panose="02010609060101010101" pitchFamily="49" charset="-122"/>
                <a:ea typeface="SimSun-ExtB" panose="02010609060101010101" pitchFamily="49" charset="-122"/>
              </a:rPr>
              <a:t>(2)</a:t>
            </a:r>
            <a:r>
              <a:rPr lang="zh-CN" altLang="en-US" sz="2000" dirty="0">
                <a:latin typeface="SimSun-ExtB" panose="02010609060101010101" pitchFamily="49" charset="-122"/>
                <a:ea typeface="SimSun-ExtB" panose="02010609060101010101" pitchFamily="49" charset="-122"/>
              </a:rPr>
              <a:t>机器学习在</a:t>
            </a:r>
            <a:r>
              <a:rPr lang="en" altLang="zh-CN" sz="2000" dirty="0">
                <a:latin typeface="SimSun-ExtB" panose="02010609060101010101" pitchFamily="49" charset="-122"/>
                <a:ea typeface="SimSun-ExtB" panose="02010609060101010101" pitchFamily="49" charset="-122"/>
              </a:rPr>
              <a:t>EMTO-CPA</a:t>
            </a:r>
            <a:r>
              <a:rPr lang="zh-CN" altLang="en-US" sz="2000" dirty="0">
                <a:latin typeface="SimSun-ExtB" panose="02010609060101010101" pitchFamily="49" charset="-122"/>
                <a:ea typeface="SimSun-ExtB" panose="02010609060101010101" pitchFamily="49" charset="-122"/>
              </a:rPr>
              <a:t>计算中的应用</a:t>
            </a:r>
            <a:r>
              <a:rPr lang="en-US" altLang="zh-CN" sz="2000" dirty="0">
                <a:latin typeface="SimSun-ExtB" panose="02010609060101010101" pitchFamily="49" charset="-122"/>
                <a:ea typeface="SimSun-ExtB" panose="02010609060101010101" pitchFamily="49" charset="-122"/>
              </a:rPr>
              <a:t>—</a:t>
            </a:r>
            <a:r>
              <a:rPr lang="en" altLang="zh-CN" sz="2000" dirty="0">
                <a:latin typeface="SimSun-ExtB" panose="02010609060101010101" pitchFamily="49" charset="-122"/>
                <a:ea typeface="SimSun-ExtB" panose="02010609060101010101" pitchFamily="49" charset="-122"/>
              </a:rPr>
              <a:t>Ni-Co-X</a:t>
            </a:r>
            <a:r>
              <a:rPr lang="zh-CN" altLang="en-US" sz="2000" dirty="0">
                <a:latin typeface="SimSun-ExtB" panose="02010609060101010101" pitchFamily="49" charset="-122"/>
                <a:ea typeface="SimSun-ExtB" panose="02010609060101010101" pitchFamily="49" charset="-122"/>
              </a:rPr>
              <a:t>体系</a:t>
            </a:r>
            <a:r>
              <a:rPr lang="en" altLang="zh-CN" sz="2000" dirty="0" err="1">
                <a:latin typeface="SimSun-ExtB" panose="02010609060101010101" pitchFamily="49" charset="-122"/>
                <a:ea typeface="SimSun-ExtB" panose="02010609060101010101" pitchFamily="49" charset="-122"/>
              </a:rPr>
              <a:t>Fcc</a:t>
            </a:r>
            <a:r>
              <a:rPr lang="zh-CN" altLang="en-US" sz="2000" dirty="0">
                <a:latin typeface="SimSun-ExtB" panose="02010609060101010101" pitchFamily="49" charset="-122"/>
                <a:ea typeface="SimSun-ExtB" panose="02010609060101010101" pitchFamily="49" charset="-122"/>
              </a:rPr>
              <a:t>相形成能的集成计算</a:t>
            </a:r>
          </a:p>
          <a:p>
            <a:pPr lvl="0">
              <a:lnSpc>
                <a:spcPct val="110000"/>
              </a:lnSpc>
            </a:pPr>
            <a:r>
              <a:rPr kumimoji="1" lang="en-US" altLang="zh-CN" sz="2400" dirty="0">
                <a:latin typeface="SimSun-ExtB" panose="02010609060101010101" pitchFamily="49" charset="-122"/>
                <a:ea typeface="SimSun-ExtB" panose="02010609060101010101" pitchFamily="49" charset="-122"/>
              </a:rPr>
              <a:t>5</a:t>
            </a:r>
            <a:r>
              <a:rPr kumimoji="1" lang="zh-CN" altLang="en-US" sz="2400" dirty="0">
                <a:latin typeface="SimSun-ExtB" panose="02010609060101010101" pitchFamily="49" charset="-122"/>
                <a:ea typeface="SimSun-ExtB" panose="02010609060101010101" pitchFamily="49" charset="-122"/>
              </a:rPr>
              <a:t>、撰写了两篇论文，待投</a:t>
            </a:r>
            <a:endParaRPr kumimoji="1" lang="en-US" altLang="zh-CN" sz="2400" dirty="0">
              <a:latin typeface="SimSun-ExtB" panose="02010609060101010101" pitchFamily="49" charset="-122"/>
              <a:ea typeface="SimSun-ExtB" panose="02010609060101010101" pitchFamily="49" charset="-122"/>
            </a:endParaRPr>
          </a:p>
          <a:p>
            <a:pPr lvl="1">
              <a:lnSpc>
                <a:spcPct val="110000"/>
              </a:lnSpc>
            </a:pPr>
            <a:r>
              <a:rPr lang="en-US" altLang="zh-CN" sz="2000" dirty="0">
                <a:latin typeface="SimSun-ExtB" panose="02010609060101010101" pitchFamily="49" charset="-122"/>
                <a:ea typeface="SimSun-ExtB" panose="02010609060101010101" pitchFamily="49" charset="-122"/>
              </a:rPr>
              <a:t>(1) </a:t>
            </a:r>
            <a:r>
              <a:rPr lang="en-AU" altLang="zh-CN" sz="2100" dirty="0">
                <a:latin typeface="SimSun-ExtB" panose="02010609060101010101" pitchFamily="49" charset="-122"/>
                <a:ea typeface="SimSun-ExtB" panose="02010609060101010101" pitchFamily="49" charset="-122"/>
              </a:rPr>
              <a:t>Automated and Interpretable Feature Selection Incorporating </a:t>
            </a:r>
            <a:r>
              <a:rPr lang="en-US" altLang="zh-CN" sz="2100" dirty="0">
                <a:latin typeface="SimSun-ExtB" panose="02010609060101010101" pitchFamily="49" charset="-122"/>
                <a:ea typeface="SimSun-ExtB" panose="02010609060101010101" pitchFamily="49" charset="-122"/>
              </a:rPr>
              <a:t>Weighted Score-based </a:t>
            </a:r>
            <a:r>
              <a:rPr lang="en-AU" altLang="zh-CN" sz="2100" dirty="0">
                <a:latin typeface="SimSun-ExtB" panose="02010609060101010101" pitchFamily="49" charset="-122"/>
                <a:ea typeface="SimSun-ExtB" panose="02010609060101010101" pitchFamily="49" charset="-122"/>
              </a:rPr>
              <a:t>Expert Knowledge toward Modelling Materials with Targeted Properties</a:t>
            </a:r>
            <a:endParaRPr lang="en" altLang="zh-CN" sz="2100" dirty="0">
              <a:latin typeface="SimSun-ExtB" panose="02010609060101010101" pitchFamily="49" charset="-122"/>
              <a:ea typeface="SimSun-ExtB" panose="02010609060101010101" pitchFamily="49" charset="-122"/>
            </a:endParaRPr>
          </a:p>
          <a:p>
            <a:pPr lvl="1">
              <a:lnSpc>
                <a:spcPct val="110000"/>
              </a:lnSpc>
            </a:pPr>
            <a:r>
              <a:rPr lang="en-US" altLang="zh-CN" sz="2000" dirty="0">
                <a:latin typeface="SimSun-ExtB" panose="02010609060101010101" pitchFamily="49" charset="-122"/>
                <a:ea typeface="SimSun-ExtB" panose="02010609060101010101" pitchFamily="49" charset="-122"/>
              </a:rPr>
              <a:t>(2) </a:t>
            </a:r>
            <a:r>
              <a:rPr lang="en" altLang="zh-CN" sz="2000" dirty="0">
                <a:latin typeface="SimSun-ExtB" panose="02010609060101010101" pitchFamily="49" charset="-122"/>
                <a:ea typeface="SimSun-ExtB" panose="02010609060101010101" pitchFamily="49" charset="-122"/>
              </a:rPr>
              <a:t>Divide-and-Conquer based self-adaptive learning method on predicting creep rupture life</a:t>
            </a:r>
          </a:p>
          <a:p>
            <a:endParaRPr kumimoji="1" lang="zh-CN" altLang="en-US" sz="3200"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Tree>
    <p:extLst>
      <p:ext uri="{BB962C8B-B14F-4D97-AF65-F5344CB8AC3E}">
        <p14:creationId xmlns:p14="http://schemas.microsoft.com/office/powerpoint/2010/main" val="1848796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05774397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1" dirty="0">
                          <a:solidFill>
                            <a:srgbClr val="C00000"/>
                          </a:solidFill>
                        </a:rPr>
                        <a:t>2018</a:t>
                      </a:r>
                      <a:r>
                        <a:rPr lang="zh-CN" altLang="en-US" sz="1600" b="1" dirty="0">
                          <a:solidFill>
                            <a:srgbClr val="C00000"/>
                          </a:solidFill>
                        </a:rPr>
                        <a:t>年</a:t>
                      </a:r>
                      <a:r>
                        <a:rPr lang="en-US" altLang="zh-CN" sz="1600" b="1" dirty="0">
                          <a:solidFill>
                            <a:srgbClr val="C00000"/>
                          </a:solidFill>
                        </a:rPr>
                        <a:t>7</a:t>
                      </a:r>
                      <a:r>
                        <a:rPr lang="zh-CN" altLang="en-US" sz="1600" b="1" dirty="0">
                          <a:solidFill>
                            <a:srgbClr val="C00000"/>
                          </a:solidFill>
                        </a:rPr>
                        <a:t>月</a:t>
                      </a:r>
                      <a:r>
                        <a:rPr lang="en-US" altLang="zh-CN" sz="1600" b="1" dirty="0">
                          <a:solidFill>
                            <a:srgbClr val="C00000"/>
                          </a:solidFill>
                        </a:rPr>
                        <a:t>-2019</a:t>
                      </a:r>
                      <a:r>
                        <a:rPr lang="zh-CN" altLang="en-US" sz="1600" b="1" dirty="0">
                          <a:solidFill>
                            <a:srgbClr val="C00000"/>
                          </a:solidFill>
                        </a:rPr>
                        <a:t>年</a:t>
                      </a:r>
                      <a:r>
                        <a:rPr lang="en-US" altLang="zh-CN" sz="1600" b="1" dirty="0">
                          <a:solidFill>
                            <a:srgbClr val="C00000"/>
                          </a:solidFill>
                        </a:rPr>
                        <a:t>6</a:t>
                      </a:r>
                      <a:r>
                        <a:rPr lang="zh-CN" altLang="en-US" sz="1600" b="1" dirty="0">
                          <a:solidFill>
                            <a:srgbClr val="C00000"/>
                          </a:solidFill>
                        </a:rPr>
                        <a:t>月</a:t>
                      </a:r>
                    </a:p>
                    <a:p>
                      <a:endParaRPr lang="zh-CN" altLang="en-US" b="1" dirty="0">
                        <a:solidFill>
                          <a:srgbClr val="C00000"/>
                        </a:solidFill>
                      </a:endParaRPr>
                    </a:p>
                  </a:txBody>
                  <a:tcPr/>
                </a:tc>
                <a:tc>
                  <a:txBody>
                    <a:bodyPr/>
                    <a:lstStyle/>
                    <a:p>
                      <a:r>
                        <a:rPr lang="zh-CN" altLang="zh-CN" sz="1400" b="1"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1" dirty="0">
                        <a:solidFill>
                          <a:srgbClr val="C00000"/>
                        </a:solidFill>
                      </a:endParaRPr>
                    </a:p>
                  </a:txBody>
                  <a:tcPr/>
                </a:tc>
                <a:tc>
                  <a:txBody>
                    <a:bodyPr/>
                    <a:lstStyle/>
                    <a:p>
                      <a:r>
                        <a:rPr lang="zh-CN" altLang="zh-CN" sz="1400" b="1" kern="1200" dirty="0">
                          <a:solidFill>
                            <a:srgbClr val="C00000"/>
                          </a:solidFill>
                          <a:effectLst/>
                        </a:rPr>
                        <a:t>开展以机器学习及数据挖掘为重点的数据关联分析</a:t>
                      </a:r>
                      <a:endParaRPr lang="zh-CN" altLang="en-US" sz="1400" b="1" dirty="0">
                        <a:solidFill>
                          <a:srgbClr val="C00000"/>
                        </a:solidFill>
                      </a:endParaRPr>
                    </a:p>
                  </a:txBody>
                  <a:tcPr/>
                </a:tc>
                <a:tc>
                  <a:txBody>
                    <a:bodyPr/>
                    <a:lstStyle/>
                    <a:p>
                      <a:r>
                        <a:rPr lang="zh-Hans" altLang="en-US" sz="1400" b="1" kern="1200" dirty="0">
                          <a:solidFill>
                            <a:srgbClr val="C00000"/>
                          </a:solidFill>
                          <a:effectLst/>
                        </a:rPr>
                        <a:t>研发</a:t>
                      </a:r>
                      <a:r>
                        <a:rPr lang="zh-CN" altLang="zh-CN" sz="1400" b="1" kern="1200" dirty="0">
                          <a:solidFill>
                            <a:srgbClr val="C00000"/>
                          </a:solidFill>
                          <a:effectLst/>
                        </a:rPr>
                        <a:t>相关数据分析软件</a:t>
                      </a:r>
                      <a:endParaRPr lang="zh-CN" altLang="en-US" sz="1400" b="1"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-2020</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基于数据关联分析计算，提取规律构建高通量并发式计算数据分析与管理软件</a:t>
                      </a:r>
                      <a:endParaRPr lang="zh-CN" altLang="en-US" sz="1400" dirty="0">
                        <a:solidFill>
                          <a:schemeClr val="tx1"/>
                        </a:solidFill>
                      </a:endParaRPr>
                    </a:p>
                  </a:txBody>
                  <a:tcPr/>
                </a:tc>
                <a:tc>
                  <a:txBody>
                    <a:bodyPr/>
                    <a:lstStyle/>
                    <a:p>
                      <a:r>
                        <a:rPr lang="zh-CN" altLang="zh-CN" sz="1400" kern="1200" dirty="0">
                          <a:solidFill>
                            <a:schemeClr val="tx1"/>
                          </a:solidFill>
                          <a:effectLst/>
                        </a:rPr>
                        <a:t>重点为发展机器学习及数据挖掘方法提出数据关联规律</a:t>
                      </a:r>
                      <a:endParaRPr lang="zh-CN" altLang="en-US" sz="1400" dirty="0">
                        <a:solidFill>
                          <a:schemeClr val="tx1"/>
                        </a:solidFill>
                      </a:endParaRPr>
                    </a:p>
                  </a:txBody>
                  <a:tcPr/>
                </a:tc>
                <a:tc>
                  <a:txBody>
                    <a:bodyPr/>
                    <a:lstStyle/>
                    <a:p>
                      <a:r>
                        <a:rPr lang="zh-CN" altLang="zh-CN" sz="1400" kern="1200" dirty="0">
                          <a:solidFill>
                            <a:schemeClr val="tx1"/>
                          </a:solidFill>
                          <a:effectLst/>
                        </a:rPr>
                        <a:t>研究报告及计算软件</a:t>
                      </a:r>
                      <a:endParaRPr lang="zh-CN" altLang="en-US" sz="1400" dirty="0">
                        <a:solidFill>
                          <a:schemeClr val="tx1"/>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id="{3638FC4B-A027-4B03-A717-F4BA3CA69AC9}"/>
              </a:ext>
            </a:extLst>
          </p:cNvPr>
          <p:cNvGraphicFramePr>
            <a:graphicFrameLocks noGrp="1"/>
          </p:cNvGraphicFramePr>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val="174704882"/>
                    </a:ext>
                  </a:extLst>
                </a:gridCol>
                <a:gridCol w="759829">
                  <a:extLst>
                    <a:ext uri="{9D8B030D-6E8A-4147-A177-3AD203B41FA5}">
                      <a16:colId xmlns:a16="http://schemas.microsoft.com/office/drawing/2014/main" val="2945508070"/>
                    </a:ext>
                  </a:extLst>
                </a:gridCol>
                <a:gridCol w="759829">
                  <a:extLst>
                    <a:ext uri="{9D8B030D-6E8A-4147-A177-3AD203B41FA5}">
                      <a16:colId xmlns:a16="http://schemas.microsoft.com/office/drawing/2014/main" val="2795111710"/>
                    </a:ext>
                  </a:extLst>
                </a:gridCol>
                <a:gridCol w="759829">
                  <a:extLst>
                    <a:ext uri="{9D8B030D-6E8A-4147-A177-3AD203B41FA5}">
                      <a16:colId xmlns:a16="http://schemas.microsoft.com/office/drawing/2014/main" val="2443541619"/>
                    </a:ext>
                  </a:extLst>
                </a:gridCol>
                <a:gridCol w="759829">
                  <a:extLst>
                    <a:ext uri="{9D8B030D-6E8A-4147-A177-3AD203B41FA5}">
                      <a16:colId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92457489"/>
                  </a:ext>
                </a:extLst>
              </a:tr>
            </a:tbl>
          </a:graphicData>
        </a:graphic>
      </p:graphicFrame>
      <p:graphicFrame>
        <p:nvGraphicFramePr>
          <p:cNvPr id="13" name="表格 12">
            <a:extLst>
              <a:ext uri="{FF2B5EF4-FFF2-40B4-BE49-F238E27FC236}">
                <a16:creationId xmlns:a16="http://schemas.microsoft.com/office/drawing/2014/main" id="{3E3E37E3-6086-4488-A60C-A54314B389BE}"/>
              </a:ext>
            </a:extLst>
          </p:cNvPr>
          <p:cNvGraphicFramePr>
            <a:graphicFrameLocks noGrp="1"/>
          </p:cNvGraphicFramePr>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val="2163569792"/>
                    </a:ext>
                  </a:extLst>
                </a:gridCol>
                <a:gridCol w="796443">
                  <a:extLst>
                    <a:ext uri="{9D8B030D-6E8A-4147-A177-3AD203B41FA5}">
                      <a16:colId xmlns:a16="http://schemas.microsoft.com/office/drawing/2014/main" val="3690071029"/>
                    </a:ext>
                  </a:extLst>
                </a:gridCol>
                <a:gridCol w="962368">
                  <a:extLst>
                    <a:ext uri="{9D8B030D-6E8A-4147-A177-3AD203B41FA5}">
                      <a16:colId xmlns:a16="http://schemas.microsoft.com/office/drawing/2014/main" val="2699605780"/>
                    </a:ext>
                  </a:extLst>
                </a:gridCol>
                <a:gridCol w="862813">
                  <a:extLst>
                    <a:ext uri="{9D8B030D-6E8A-4147-A177-3AD203B41FA5}">
                      <a16:colId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405925321"/>
                  </a:ext>
                </a:extLst>
              </a:tr>
            </a:tbl>
          </a:graphicData>
        </a:graphic>
      </p:graphicFrame>
      <p:sp>
        <p:nvSpPr>
          <p:cNvPr id="18" name="矩形 17">
            <a:extLst>
              <a:ext uri="{FF2B5EF4-FFF2-40B4-BE49-F238E27FC236}">
                <a16:creationId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426438351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46550"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源数据分类与分析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07331" y="876583"/>
            <a:ext cx="4587977" cy="2959209"/>
          </a:xfrm>
          <a:prstGeom prst="rect">
            <a:avLst/>
          </a:prstGeom>
        </p:spPr>
      </p:pic>
      <p:pic>
        <p:nvPicPr>
          <p:cNvPr id="5" name="图片 4">
            <a:extLst>
              <a:ext uri="{FF2B5EF4-FFF2-40B4-BE49-F238E27FC236}">
                <a16:creationId xmlns:a16="http://schemas.microsoft.com/office/drawing/2014/main" id="{589A71B1-284E-4D8A-8383-AED2D27E3CD0}"/>
              </a:ext>
            </a:extLst>
          </p:cNvPr>
          <p:cNvPicPr>
            <a:picLocks noChangeAspect="1"/>
          </p:cNvPicPr>
          <p:nvPr/>
        </p:nvPicPr>
        <p:blipFill>
          <a:blip r:embed="rId11"/>
          <a:stretch>
            <a:fillRect/>
          </a:stretch>
        </p:blipFill>
        <p:spPr>
          <a:xfrm>
            <a:off x="-1500704" y="60076"/>
            <a:ext cx="9144000" cy="6836692"/>
          </a:xfrm>
          <a:prstGeom prst="rect">
            <a:avLst/>
          </a:prstGeom>
        </p:spPr>
      </p:pic>
    </p:spTree>
    <p:extLst>
      <p:ext uri="{BB962C8B-B14F-4D97-AF65-F5344CB8AC3E}">
        <p14:creationId xmlns:p14="http://schemas.microsoft.com/office/powerpoint/2010/main" val="3049563627"/>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27866</TotalTime>
  <Words>8760</Words>
  <Application>Microsoft Office PowerPoint</Application>
  <PresentationFormat>全屏显示(4:3)</PresentationFormat>
  <Paragraphs>1270</Paragraphs>
  <Slides>65</Slides>
  <Notes>48</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65</vt:i4>
      </vt:variant>
    </vt:vector>
  </HeadingPairs>
  <TitlesOfParts>
    <vt:vector size="83" baseType="lpstr">
      <vt:lpstr>SimSun-ExtB</vt:lpstr>
      <vt:lpstr>Songti SC</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Equation</vt:lpstr>
      <vt:lpstr>基于机器学习的 镍基单晶高温合金材料 数据分析方法研究</vt:lpstr>
      <vt:lpstr>内容索引</vt:lpstr>
      <vt:lpstr>内容索引</vt:lpstr>
      <vt:lpstr>进度计划表</vt:lpstr>
      <vt:lpstr>工作总览</vt:lpstr>
      <vt:lpstr>阶段工作结果列表</vt:lpstr>
      <vt:lpstr>内容索引</vt:lpstr>
      <vt:lpstr>工作进展总览</vt:lpstr>
      <vt:lpstr>49篇文献精读与数据采集与存储</vt:lpstr>
      <vt:lpstr>国际高温合金会议文献数据概况</vt:lpstr>
      <vt:lpstr>工作进展总览</vt:lpstr>
      <vt:lpstr>算法研究与实现</vt:lpstr>
      <vt:lpstr>1. 算法规范</vt:lpstr>
      <vt:lpstr>2. 机器学习算法库</vt:lpstr>
      <vt:lpstr>2. 机器学习算法库</vt:lpstr>
      <vt:lpstr>数据驱动的数据挖掘/机器学习算法研究 ——非自动式</vt:lpstr>
      <vt:lpstr>数据驱动的数据挖掘/机器学习算法 ——半自动化（模板）流水线</vt:lpstr>
      <vt:lpstr>数据驱动的数据挖掘/机器学习算法 ——全自动化</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蠕变断裂寿命的预测</vt:lpstr>
      <vt:lpstr>工作进展总览</vt:lpstr>
      <vt:lpstr>基于主动学习的多层级交互式特征分析方法  </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基于聚类分析的蠕变性能的正反例学习</vt:lpstr>
      <vt:lpstr>蠕变性能优化的规则抽取</vt:lpstr>
      <vt:lpstr>基于蠕变性能的决策树及规则抽取</vt:lpstr>
      <vt:lpstr>基于蠕变性能的决策树（1）及规则抽取</vt:lpstr>
      <vt:lpstr>基于蠕变性能的决策树（2）及规则抽取</vt:lpstr>
      <vt:lpstr>基于贝叶斯网络的合金蠕变构效关系的不确定性推理</vt:lpstr>
      <vt:lpstr>基于贝叶斯网络的合金蠕变构效关系的不确定性推理</vt:lpstr>
      <vt:lpstr>下一步工作计划</vt:lpstr>
      <vt:lpstr>预计开展工作一 —蠕变新属性的进一步引入和分析</vt:lpstr>
      <vt:lpstr>预计开展工作二 —利用机器学习方法给出具体解析式或提取规则 </vt:lpstr>
      <vt:lpstr>PowerPoint 演示文稿</vt:lpstr>
      <vt:lpstr>PowerPoint 演示文稿</vt:lpstr>
      <vt:lpstr>预计开展工作四 —基于知识图谱和数据溯源的科学数据资源关联分析</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2604</cp:revision>
  <dcterms:created xsi:type="dcterms:W3CDTF">2014-12-26T05:35:01Z</dcterms:created>
  <dcterms:modified xsi:type="dcterms:W3CDTF">2019-06-16T11:53:14Z</dcterms:modified>
</cp:coreProperties>
</file>